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71"/>
  </p:notesMasterIdLst>
  <p:sldIdLst>
    <p:sldId id="256" r:id="rId2"/>
    <p:sldId id="402" r:id="rId3"/>
    <p:sldId id="403" r:id="rId4"/>
    <p:sldId id="427" r:id="rId5"/>
    <p:sldId id="272" r:id="rId6"/>
    <p:sldId id="273" r:id="rId7"/>
    <p:sldId id="309" r:id="rId8"/>
    <p:sldId id="317" r:id="rId9"/>
    <p:sldId id="318" r:id="rId10"/>
    <p:sldId id="319" r:id="rId11"/>
    <p:sldId id="320" r:id="rId12"/>
    <p:sldId id="274" r:id="rId13"/>
    <p:sldId id="310" r:id="rId14"/>
    <p:sldId id="321" r:id="rId15"/>
    <p:sldId id="312" r:id="rId16"/>
    <p:sldId id="405" r:id="rId17"/>
    <p:sldId id="276" r:id="rId18"/>
    <p:sldId id="406" r:id="rId19"/>
    <p:sldId id="278" r:id="rId20"/>
    <p:sldId id="261" r:id="rId21"/>
    <p:sldId id="424" r:id="rId22"/>
    <p:sldId id="279" r:id="rId23"/>
    <p:sldId id="425" r:id="rId24"/>
    <p:sldId id="280" r:id="rId25"/>
    <p:sldId id="426" r:id="rId26"/>
    <p:sldId id="404" r:id="rId27"/>
    <p:sldId id="262" r:id="rId28"/>
    <p:sldId id="263" r:id="rId29"/>
    <p:sldId id="407" r:id="rId30"/>
    <p:sldId id="327" r:id="rId31"/>
    <p:sldId id="343" r:id="rId32"/>
    <p:sldId id="342" r:id="rId33"/>
    <p:sldId id="344" r:id="rId34"/>
    <p:sldId id="271" r:id="rId35"/>
    <p:sldId id="408" r:id="rId36"/>
    <p:sldId id="281" r:id="rId37"/>
    <p:sldId id="282" r:id="rId38"/>
    <p:sldId id="285" r:id="rId39"/>
    <p:sldId id="288" r:id="rId40"/>
    <p:sldId id="289" r:id="rId41"/>
    <p:sldId id="290" r:id="rId42"/>
    <p:sldId id="291" r:id="rId43"/>
    <p:sldId id="292" r:id="rId44"/>
    <p:sldId id="293" r:id="rId45"/>
    <p:sldId id="277" r:id="rId46"/>
    <p:sldId id="294" r:id="rId47"/>
    <p:sldId id="295" r:id="rId48"/>
    <p:sldId id="296" r:id="rId49"/>
    <p:sldId id="275" r:id="rId50"/>
    <p:sldId id="298" r:id="rId51"/>
    <p:sldId id="299" r:id="rId52"/>
    <p:sldId id="300" r:id="rId53"/>
    <p:sldId id="301" r:id="rId54"/>
    <p:sldId id="302" r:id="rId55"/>
    <p:sldId id="266" r:id="rId56"/>
    <p:sldId id="267" r:id="rId57"/>
    <p:sldId id="411" r:id="rId58"/>
    <p:sldId id="412" r:id="rId59"/>
    <p:sldId id="413" r:id="rId60"/>
    <p:sldId id="414" r:id="rId61"/>
    <p:sldId id="415" r:id="rId62"/>
    <p:sldId id="416" r:id="rId63"/>
    <p:sldId id="417" r:id="rId64"/>
    <p:sldId id="418" r:id="rId65"/>
    <p:sldId id="420" r:id="rId66"/>
    <p:sldId id="421" r:id="rId67"/>
    <p:sldId id="422" r:id="rId68"/>
    <p:sldId id="423" r:id="rId69"/>
    <p:sldId id="26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86"/>
    <p:restoredTop sz="94674"/>
  </p:normalViewPr>
  <p:slideViewPr>
    <p:cSldViewPr snapToGrid="0" snapToObjects="1">
      <p:cViewPr varScale="1">
        <p:scale>
          <a:sx n="128" d="100"/>
          <a:sy n="128"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A7D8B-3BC1-2D43-B444-783B762E41B1}" type="datetimeFigureOut">
              <a:rPr lang="en-US" smtClean="0"/>
              <a:t>10/24/25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3573C-7880-684B-9932-3D13E3183BDC}" type="slidenum">
              <a:rPr lang="en-US" smtClean="0"/>
              <a:t>‹#›</a:t>
            </a:fld>
            <a:endParaRPr lang="en-US"/>
          </a:p>
        </p:txBody>
      </p:sp>
    </p:spTree>
    <p:extLst>
      <p:ext uri="{BB962C8B-B14F-4D97-AF65-F5344CB8AC3E}">
        <p14:creationId xmlns:p14="http://schemas.microsoft.com/office/powerpoint/2010/main" val="1543782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9813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7873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5913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3323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1257D2-98D8-524A-BB7C-9C42E85876EC}" type="datetimeFigureOut">
              <a:rPr lang="en-US" smtClean="0"/>
              <a:t>10/24/25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947480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1257D2-98D8-524A-BB7C-9C42E85876EC}"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81695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1257D2-98D8-524A-BB7C-9C42E85876EC}" type="datetimeFigureOut">
              <a:rPr lang="en-US" smtClean="0"/>
              <a:t>10/24/25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0146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1257D2-98D8-524A-BB7C-9C42E85876EC}" type="datetimeFigureOut">
              <a:rPr lang="en-US" smtClean="0"/>
              <a:t>10/24/25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9731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1257D2-98D8-524A-BB7C-9C42E85876EC}" type="datetimeFigureOut">
              <a:rPr lang="en-US" smtClean="0"/>
              <a:t>10/24/25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96905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41359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525201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257D2-98D8-524A-BB7C-9C42E85876EC}" type="datetimeFigureOut">
              <a:rPr lang="en-US" smtClean="0"/>
              <a:t>10/24/25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89743-BAFF-D246-953C-8A69351A1C8B}" type="slidenum">
              <a:rPr lang="en-US" smtClean="0"/>
              <a:t>‹#›</a:t>
            </a:fld>
            <a:endParaRPr lang="en-US"/>
          </a:p>
        </p:txBody>
      </p:sp>
      <p:pic>
        <p:nvPicPr>
          <p:cNvPr id="8" name="Picture 7">
            <a:extLst>
              <a:ext uri="{FF2B5EF4-FFF2-40B4-BE49-F238E27FC236}">
                <a16:creationId xmlns:a16="http://schemas.microsoft.com/office/drawing/2014/main" id="{5109D3B2-9355-7E44-91A8-04954B85275D}"/>
              </a:ext>
            </a:extLst>
          </p:cNvPr>
          <p:cNvPicPr>
            <a:picLocks noChangeAspect="1"/>
          </p:cNvPicPr>
          <p:nvPr userDrawn="1"/>
        </p:nvPicPr>
        <p:blipFill>
          <a:blip r:embed="rId13"/>
          <a:stretch>
            <a:fillRect/>
          </a:stretch>
        </p:blipFill>
        <p:spPr>
          <a:xfrm>
            <a:off x="9507511" y="6162493"/>
            <a:ext cx="2303489" cy="505488"/>
          </a:xfrm>
          <a:prstGeom prst="rect">
            <a:avLst/>
          </a:prstGeom>
        </p:spPr>
      </p:pic>
    </p:spTree>
    <p:extLst>
      <p:ext uri="{BB962C8B-B14F-4D97-AF65-F5344CB8AC3E}">
        <p14:creationId xmlns:p14="http://schemas.microsoft.com/office/powerpoint/2010/main" val="37672986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651C-5302-F11D-D04B-E118370DFB2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1E0E45E-23A8-AE1F-E387-A583D5ECC18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4578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CA2A-3E63-BB55-44F3-82A624115CA2}"/>
              </a:ext>
            </a:extLst>
          </p:cNvPr>
          <p:cNvSpPr>
            <a:spLocks noGrp="1"/>
          </p:cNvSpPr>
          <p:nvPr>
            <p:ph type="title"/>
          </p:nvPr>
        </p:nvSpPr>
        <p:spPr/>
        <p:txBody>
          <a:bodyPr/>
          <a:lstStyle/>
          <a:p>
            <a:r>
              <a:rPr lang="en-US" dirty="0"/>
              <a:t>State of the Art</a:t>
            </a:r>
          </a:p>
        </p:txBody>
      </p:sp>
      <p:pic>
        <p:nvPicPr>
          <p:cNvPr id="4098" name="Picture 2" descr="What are the main types of robots used in healthcare?">
            <a:extLst>
              <a:ext uri="{FF2B5EF4-FFF2-40B4-BE49-F238E27FC236}">
                <a16:creationId xmlns:a16="http://schemas.microsoft.com/office/drawing/2014/main" id="{3732B984-202F-8059-8AA6-93166DD0E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34" y="1459014"/>
            <a:ext cx="2902537" cy="1969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C95C047-A4CB-546E-E5BA-6F8DD478B03D}"/>
              </a:ext>
            </a:extLst>
          </p:cNvPr>
          <p:cNvPicPr>
            <a:picLocks noChangeAspect="1"/>
          </p:cNvPicPr>
          <p:nvPr/>
        </p:nvPicPr>
        <p:blipFill>
          <a:blip r:embed="rId3"/>
          <a:stretch>
            <a:fillRect/>
          </a:stretch>
        </p:blipFill>
        <p:spPr>
          <a:xfrm>
            <a:off x="7613583" y="1216418"/>
            <a:ext cx="3582469" cy="2686852"/>
          </a:xfrm>
          <a:prstGeom prst="rect">
            <a:avLst/>
          </a:prstGeom>
        </p:spPr>
      </p:pic>
      <p:pic>
        <p:nvPicPr>
          <p:cNvPr id="4104" name="Picture 8" descr="ibm cloud - Watson annotator for clinical data not working properly? -  Stack Overflow">
            <a:extLst>
              <a:ext uri="{FF2B5EF4-FFF2-40B4-BE49-F238E27FC236}">
                <a16:creationId xmlns:a16="http://schemas.microsoft.com/office/drawing/2014/main" id="{BAADDD61-FAEF-B176-9D86-09CD0D15C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04" y="3903270"/>
            <a:ext cx="4152609" cy="233476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3D Blob based Brain Tumor Detection and Segmentation in MR Images">
            <a:extLst>
              <a:ext uri="{FF2B5EF4-FFF2-40B4-BE49-F238E27FC236}">
                <a16:creationId xmlns:a16="http://schemas.microsoft.com/office/drawing/2014/main" id="{478689F9-BD26-D648-B163-AC664ADCE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7230" y="1380135"/>
            <a:ext cx="355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3C1749-5AC2-A269-1621-5632D32A16A9}"/>
              </a:ext>
            </a:extLst>
          </p:cNvPr>
          <p:cNvSpPr txBox="1"/>
          <p:nvPr/>
        </p:nvSpPr>
        <p:spPr>
          <a:xfrm>
            <a:off x="4870383" y="4273617"/>
            <a:ext cx="6483417" cy="1754326"/>
          </a:xfrm>
          <a:prstGeom prst="rect">
            <a:avLst/>
          </a:prstGeom>
          <a:noFill/>
        </p:spPr>
        <p:txBody>
          <a:bodyPr wrap="square" rtlCol="0">
            <a:spAutoFit/>
          </a:bodyPr>
          <a:lstStyle/>
          <a:p>
            <a:r>
              <a:rPr lang="en-US" dirty="0"/>
              <a:t>AI is being widely used in precision medicine to automatically detect tumors, assist with and perform surgery, integrate patient data, and perform routine patient care.</a:t>
            </a:r>
          </a:p>
          <a:p>
            <a:endParaRPr lang="en-US" dirty="0"/>
          </a:p>
          <a:p>
            <a:r>
              <a:rPr lang="en-US" dirty="0"/>
              <a:t>These tasks are each very specialized, and require different, very focused skills.</a:t>
            </a:r>
          </a:p>
        </p:txBody>
      </p:sp>
    </p:spTree>
    <p:extLst>
      <p:ext uri="{BB962C8B-B14F-4D97-AF65-F5344CB8AC3E}">
        <p14:creationId xmlns:p14="http://schemas.microsoft.com/office/powerpoint/2010/main" val="2710648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EA64-4478-997E-FDEA-EB60B15DFC0C}"/>
              </a:ext>
            </a:extLst>
          </p:cNvPr>
          <p:cNvSpPr>
            <a:spLocks noGrp="1"/>
          </p:cNvSpPr>
          <p:nvPr>
            <p:ph type="title"/>
          </p:nvPr>
        </p:nvSpPr>
        <p:spPr/>
        <p:txBody>
          <a:bodyPr/>
          <a:lstStyle/>
          <a:p>
            <a:r>
              <a:rPr lang="en-US" dirty="0"/>
              <a:t>State of the Art</a:t>
            </a:r>
          </a:p>
        </p:txBody>
      </p:sp>
      <p:pic>
        <p:nvPicPr>
          <p:cNvPr id="5122" name="Picture 2" descr="The Ukraine war and its impact on Russian development of autonomous weapons  – Fletcher Russia and Eurasia Program">
            <a:extLst>
              <a:ext uri="{FF2B5EF4-FFF2-40B4-BE49-F238E27FC236}">
                <a16:creationId xmlns:a16="http://schemas.microsoft.com/office/drawing/2014/main" id="{879252FE-7D1B-EFCC-20A5-A979D8694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734827" cy="26337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Kargu-2 Autonomous Attack Drone: Legal &amp; Ethical Dimensions - Lieber  Institute West Point">
            <a:extLst>
              <a:ext uri="{FF2B5EF4-FFF2-40B4-BE49-F238E27FC236}">
                <a16:creationId xmlns:a16="http://schemas.microsoft.com/office/drawing/2014/main" id="{F1287F01-10EF-CE4E-E928-0CB5EA3B9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163" y="4417132"/>
            <a:ext cx="4138863" cy="24408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87CF718-DB30-A8B6-19CE-C26CA3EFBE97}"/>
              </a:ext>
            </a:extLst>
          </p:cNvPr>
          <p:cNvSpPr txBox="1"/>
          <p:nvPr/>
        </p:nvSpPr>
        <p:spPr>
          <a:xfrm>
            <a:off x="6343048" y="1347537"/>
            <a:ext cx="5688531" cy="3693319"/>
          </a:xfrm>
          <a:prstGeom prst="rect">
            <a:avLst/>
          </a:prstGeom>
          <a:noFill/>
        </p:spPr>
        <p:txBody>
          <a:bodyPr wrap="square" rtlCol="0">
            <a:spAutoFit/>
          </a:bodyPr>
          <a:lstStyle/>
          <a:p>
            <a:r>
              <a:rPr lang="en-US" dirty="0"/>
              <a:t>The current wars in Ukraine and the Middle East have intensified the development of inexpensive drones with AI capabilities.</a:t>
            </a:r>
          </a:p>
          <a:p>
            <a:endParaRPr lang="en-US" dirty="0"/>
          </a:p>
          <a:p>
            <a:r>
              <a:rPr lang="en-US" dirty="0"/>
              <a:t>These systems are capable of identifying targets, pursuing them, and avoiding counterattack without human intervention.</a:t>
            </a:r>
          </a:p>
          <a:p>
            <a:endParaRPr lang="en-US" dirty="0"/>
          </a:p>
          <a:p>
            <a:r>
              <a:rPr lang="en-US" dirty="0"/>
              <a:t>They are very inexpensive to build; the components can be purchased online.</a:t>
            </a:r>
          </a:p>
          <a:p>
            <a:endParaRPr lang="en-US" dirty="0"/>
          </a:p>
          <a:p>
            <a:r>
              <a:rPr lang="en-US" dirty="0"/>
              <a:t>This has raised a host of complex questions about the role of technology in warfare.</a:t>
            </a:r>
          </a:p>
        </p:txBody>
      </p:sp>
    </p:spTree>
    <p:extLst>
      <p:ext uri="{BB962C8B-B14F-4D97-AF65-F5344CB8AC3E}">
        <p14:creationId xmlns:p14="http://schemas.microsoft.com/office/powerpoint/2010/main" val="1614129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3ABFE-DADA-53F4-521C-3E0CA81B009B}"/>
              </a:ext>
            </a:extLst>
          </p:cNvPr>
          <p:cNvSpPr>
            <a:spLocks noGrp="1"/>
          </p:cNvSpPr>
          <p:nvPr>
            <p:ph type="title"/>
          </p:nvPr>
        </p:nvSpPr>
        <p:spPr/>
        <p:txBody>
          <a:bodyPr/>
          <a:lstStyle/>
          <a:p>
            <a:r>
              <a:rPr lang="en-US" dirty="0"/>
              <a:t>Terminology</a:t>
            </a:r>
          </a:p>
        </p:txBody>
      </p:sp>
      <p:pic>
        <p:nvPicPr>
          <p:cNvPr id="1026" name="Picture 2" descr="Where does GenAI fit within the AI landscape">
            <a:extLst>
              <a:ext uri="{FF2B5EF4-FFF2-40B4-BE49-F238E27FC236}">
                <a16:creationId xmlns:a16="http://schemas.microsoft.com/office/drawing/2014/main" id="{A10BCD6F-ABD7-5365-1AF7-24D06A1168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13041" y="660621"/>
            <a:ext cx="4279900" cy="4140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D00B79-517A-2B4B-661E-CC87B32C740A}"/>
              </a:ext>
            </a:extLst>
          </p:cNvPr>
          <p:cNvSpPr txBox="1"/>
          <p:nvPr/>
        </p:nvSpPr>
        <p:spPr>
          <a:xfrm>
            <a:off x="526774" y="1690688"/>
            <a:ext cx="68580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AI: This is a broad set of technologies intended to “do things that require intelligence when people do them”</a:t>
            </a:r>
          </a:p>
          <a:p>
            <a:pPr marL="742950" lvl="1" indent="-285750">
              <a:buFont typeface="Arial" panose="020B0604020202020204" pitchFamily="34" charset="0"/>
              <a:buChar char="•"/>
            </a:pPr>
            <a:r>
              <a:rPr lang="en-US" dirty="0"/>
              <a:t>Flying a spacecraft, driving a car, writing an email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ML: Programs that can improve performance over time.</a:t>
            </a:r>
          </a:p>
          <a:p>
            <a:pPr marL="742950" lvl="1" indent="-285750">
              <a:buFont typeface="Arial" panose="020B0604020202020204" pitchFamily="34" charset="0"/>
              <a:buChar char="•"/>
            </a:pPr>
            <a:r>
              <a:rPr lang="en-US" dirty="0"/>
              <a:t>Often through finding patterns in large datasets.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Deep learning: A particular AI architecture</a:t>
            </a:r>
          </a:p>
          <a:p>
            <a:pPr marL="742950" lvl="1" indent="-285750">
              <a:buFont typeface="Arial" panose="020B0604020202020204" pitchFamily="34" charset="0"/>
              <a:buChar char="•"/>
            </a:pPr>
            <a:r>
              <a:rPr lang="en-US" dirty="0"/>
              <a:t>Good at finding complex patterns in huge datasets.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Generative AI: using AI tools (often deep learning) to </a:t>
            </a:r>
            <a:r>
              <a:rPr lang="en-US" i="1" dirty="0"/>
              <a:t>generate novel outputs.</a:t>
            </a:r>
          </a:p>
          <a:p>
            <a:pPr marL="742950" lvl="1" indent="-285750">
              <a:buFont typeface="Arial" panose="020B0604020202020204" pitchFamily="34" charset="0"/>
              <a:buChar char="•"/>
            </a:pPr>
            <a:r>
              <a:rPr lang="en-US" dirty="0"/>
              <a:t>The </a:t>
            </a:r>
            <a:r>
              <a:rPr lang="en-US" i="1" dirty="0"/>
              <a:t>transformer</a:t>
            </a:r>
            <a:r>
              <a:rPr lang="en-US" dirty="0"/>
              <a:t> is the key idea.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Large Language Models: A deep learning system trained on a huge collection of documents. </a:t>
            </a:r>
          </a:p>
          <a:p>
            <a:pPr marL="742950" lvl="1" indent="-285750">
              <a:buFont typeface="Arial" panose="020B0604020202020204" pitchFamily="34" charset="0"/>
              <a:buChar char="•"/>
            </a:pPr>
            <a:r>
              <a:rPr lang="en-US" dirty="0"/>
              <a:t>Learns a statistical correlation between words.</a:t>
            </a:r>
          </a:p>
          <a:p>
            <a:endParaRPr lang="en-US" dirty="0"/>
          </a:p>
        </p:txBody>
      </p:sp>
    </p:spTree>
    <p:extLst>
      <p:ext uri="{BB962C8B-B14F-4D97-AF65-F5344CB8AC3E}">
        <p14:creationId xmlns:p14="http://schemas.microsoft.com/office/powerpoint/2010/main" val="296926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2007-2E81-842F-29A2-3D2D28683661}"/>
              </a:ext>
            </a:extLst>
          </p:cNvPr>
          <p:cNvSpPr>
            <a:spLocks noGrp="1"/>
          </p:cNvSpPr>
          <p:nvPr>
            <p:ph type="title"/>
          </p:nvPr>
        </p:nvSpPr>
        <p:spPr/>
        <p:txBody>
          <a:bodyPr/>
          <a:lstStyle/>
          <a:p>
            <a:r>
              <a:rPr lang="en-US" dirty="0"/>
              <a:t>What AI is and is not</a:t>
            </a:r>
          </a:p>
        </p:txBody>
      </p:sp>
      <p:pic>
        <p:nvPicPr>
          <p:cNvPr id="1026" name="Picture 2" descr="James Cameron writing new Terminator movie – but he's “waiting” - Dexerto">
            <a:extLst>
              <a:ext uri="{FF2B5EF4-FFF2-40B4-BE49-F238E27FC236}">
                <a16:creationId xmlns:a16="http://schemas.microsoft.com/office/drawing/2014/main" id="{8883BD08-17F0-DCCD-0251-4E8F02E5A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6" y="1950753"/>
            <a:ext cx="3115376" cy="1752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indless Philosopher and the Overweight Glob of Grease: C3P0 and R2D2  reimagined as Shakespeare's Fools | Feeling The Force">
            <a:extLst>
              <a:ext uri="{FF2B5EF4-FFF2-40B4-BE49-F238E27FC236}">
                <a16:creationId xmlns:a16="http://schemas.microsoft.com/office/drawing/2014/main" id="{3CD035BD-1F41-3CE7-B9D1-F446909BE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66" y="3955998"/>
            <a:ext cx="2017535" cy="22852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tory of a Voice: HAL in '2001' Wasn't Always So Eerily Calm - The New  York Times">
            <a:extLst>
              <a:ext uri="{FF2B5EF4-FFF2-40B4-BE49-F238E27FC236}">
                <a16:creationId xmlns:a16="http://schemas.microsoft.com/office/drawing/2014/main" id="{E569F462-C1A6-A58D-6B04-0DF86C13D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769" y="1338422"/>
            <a:ext cx="3047021" cy="22852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Star Trek) - Wikipedia">
            <a:extLst>
              <a:ext uri="{FF2B5EF4-FFF2-40B4-BE49-F238E27FC236}">
                <a16:creationId xmlns:a16="http://schemas.microsoft.com/office/drawing/2014/main" id="{80395037-7DA5-4896-BDB1-F78BB2B6D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592" y="1570757"/>
            <a:ext cx="2502167" cy="21290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3937F5-75DB-ADAD-726F-02694196AD60}"/>
              </a:ext>
            </a:extLst>
          </p:cNvPr>
          <p:cNvSpPr txBox="1"/>
          <p:nvPr/>
        </p:nvSpPr>
        <p:spPr>
          <a:xfrm>
            <a:off x="2592781" y="4229155"/>
            <a:ext cx="8635956" cy="1200329"/>
          </a:xfrm>
          <a:prstGeom prst="rect">
            <a:avLst/>
          </a:prstGeom>
          <a:noFill/>
        </p:spPr>
        <p:txBody>
          <a:bodyPr wrap="square" rtlCol="0">
            <a:spAutoFit/>
          </a:bodyPr>
          <a:lstStyle/>
          <a:p>
            <a:r>
              <a:rPr lang="en-US" dirty="0"/>
              <a:t>In popular fiction, AIs typically have human-like personalities, motivations, and abilities. </a:t>
            </a:r>
          </a:p>
          <a:p>
            <a:r>
              <a:rPr lang="en-US" dirty="0"/>
              <a:t>This makes for great drama, with relatable characters, but it not very realistic.</a:t>
            </a:r>
          </a:p>
          <a:p>
            <a:endParaRPr lang="en-US" dirty="0"/>
          </a:p>
          <a:p>
            <a:r>
              <a:rPr lang="en-US" dirty="0"/>
              <a:t>These characters have an extremely rich and varied set of skills and capabilities.</a:t>
            </a:r>
          </a:p>
        </p:txBody>
      </p:sp>
    </p:spTree>
    <p:extLst>
      <p:ext uri="{BB962C8B-B14F-4D97-AF65-F5344CB8AC3E}">
        <p14:creationId xmlns:p14="http://schemas.microsoft.com/office/powerpoint/2010/main" val="1124704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4E43-948E-048D-4216-1F07AC78DDF2}"/>
              </a:ext>
            </a:extLst>
          </p:cNvPr>
          <p:cNvSpPr>
            <a:spLocks noGrp="1"/>
          </p:cNvSpPr>
          <p:nvPr>
            <p:ph type="title"/>
          </p:nvPr>
        </p:nvSpPr>
        <p:spPr/>
        <p:txBody>
          <a:bodyPr/>
          <a:lstStyle/>
          <a:p>
            <a:r>
              <a:rPr lang="en-US" dirty="0"/>
              <a:t>What AI is and is not</a:t>
            </a:r>
          </a:p>
        </p:txBody>
      </p:sp>
      <p:sp>
        <p:nvSpPr>
          <p:cNvPr id="3" name="Content Placeholder 2">
            <a:extLst>
              <a:ext uri="{FF2B5EF4-FFF2-40B4-BE49-F238E27FC236}">
                <a16:creationId xmlns:a16="http://schemas.microsoft.com/office/drawing/2014/main" id="{632E7E72-3B90-635B-884D-A5EDBCD99570}"/>
              </a:ext>
            </a:extLst>
          </p:cNvPr>
          <p:cNvSpPr>
            <a:spLocks noGrp="1"/>
          </p:cNvSpPr>
          <p:nvPr>
            <p:ph idx="1"/>
          </p:nvPr>
        </p:nvSpPr>
        <p:spPr/>
        <p:txBody>
          <a:bodyPr>
            <a:normAutofit fontScale="92500" lnSpcReduction="10000"/>
          </a:bodyPr>
          <a:lstStyle/>
          <a:p>
            <a:r>
              <a:rPr lang="en-US" dirty="0"/>
              <a:t>Current AI systems are “intelligent” only with respect to a particular domain of expertise.</a:t>
            </a:r>
          </a:p>
          <a:p>
            <a:pPr lvl="1"/>
            <a:r>
              <a:rPr lang="en-US" dirty="0"/>
              <a:t>Face recognition, text generation, data analysis.</a:t>
            </a:r>
          </a:p>
          <a:p>
            <a:pPr lvl="1"/>
            <a:endParaRPr lang="en-US" dirty="0"/>
          </a:p>
          <a:p>
            <a:r>
              <a:rPr lang="en-US" dirty="0"/>
              <a:t>They do not have:</a:t>
            </a:r>
          </a:p>
          <a:p>
            <a:pPr lvl="1"/>
            <a:r>
              <a:rPr lang="en-US" dirty="0"/>
              <a:t>Self-awareness</a:t>
            </a:r>
          </a:p>
          <a:p>
            <a:pPr lvl="1"/>
            <a:r>
              <a:rPr lang="en-US" dirty="0"/>
              <a:t>The ability to solve a broad set of problems </a:t>
            </a:r>
          </a:p>
          <a:p>
            <a:pPr lvl="2"/>
            <a:r>
              <a:rPr lang="en-US" dirty="0" err="1"/>
              <a:t>ChatGPT</a:t>
            </a:r>
            <a:r>
              <a:rPr lang="en-US" dirty="0"/>
              <a:t> cannot drive a car …</a:t>
            </a:r>
          </a:p>
          <a:p>
            <a:pPr lvl="1"/>
            <a:r>
              <a:rPr lang="en-US" dirty="0"/>
              <a:t>Life-long learning</a:t>
            </a:r>
          </a:p>
          <a:p>
            <a:pPr lvl="1"/>
            <a:endParaRPr lang="en-US" dirty="0"/>
          </a:p>
          <a:p>
            <a:r>
              <a:rPr lang="en-US" dirty="0"/>
              <a:t>We don’t need to worry about killer robots taking over.</a:t>
            </a:r>
          </a:p>
          <a:p>
            <a:pPr lvl="1"/>
            <a:r>
              <a:rPr lang="en-US" dirty="0"/>
              <a:t>There are other concerns that are more pressing!</a:t>
            </a:r>
          </a:p>
          <a:p>
            <a:pPr marL="457200" lvl="1" indent="0">
              <a:buNone/>
            </a:pPr>
            <a:endParaRPr lang="en-US" dirty="0"/>
          </a:p>
        </p:txBody>
      </p:sp>
    </p:spTree>
    <p:extLst>
      <p:ext uri="{BB962C8B-B14F-4D97-AF65-F5344CB8AC3E}">
        <p14:creationId xmlns:p14="http://schemas.microsoft.com/office/powerpoint/2010/main" val="661937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04B0B-24E8-8AB9-6F85-DA797F44CC2A}"/>
              </a:ext>
            </a:extLst>
          </p:cNvPr>
          <p:cNvSpPr>
            <a:spLocks noGrp="1"/>
          </p:cNvSpPr>
          <p:nvPr>
            <p:ph type="title"/>
          </p:nvPr>
        </p:nvSpPr>
        <p:spPr>
          <a:xfrm>
            <a:off x="626043" y="394000"/>
            <a:ext cx="10939914" cy="1325563"/>
          </a:xfrm>
        </p:spPr>
        <p:txBody>
          <a:bodyPr/>
          <a:lstStyle/>
          <a:p>
            <a:r>
              <a:rPr lang="en-US" dirty="0"/>
              <a:t>What’s In a Name? Intelligence and Learning</a:t>
            </a:r>
          </a:p>
        </p:txBody>
      </p:sp>
      <p:sp>
        <p:nvSpPr>
          <p:cNvPr id="3" name="Content Placeholder 2">
            <a:extLst>
              <a:ext uri="{FF2B5EF4-FFF2-40B4-BE49-F238E27FC236}">
                <a16:creationId xmlns:a16="http://schemas.microsoft.com/office/drawing/2014/main" id="{C99C1E60-5367-276F-8D9F-544BE09931AD}"/>
              </a:ext>
            </a:extLst>
          </p:cNvPr>
          <p:cNvSpPr>
            <a:spLocks noGrp="1"/>
          </p:cNvSpPr>
          <p:nvPr>
            <p:ph idx="1"/>
          </p:nvPr>
        </p:nvSpPr>
        <p:spPr/>
        <p:txBody>
          <a:bodyPr>
            <a:normAutofit lnSpcReduction="10000"/>
          </a:bodyPr>
          <a:lstStyle/>
          <a:p>
            <a:pPr marL="0" indent="0">
              <a:buNone/>
            </a:pPr>
            <a:r>
              <a:rPr lang="en-US" dirty="0"/>
              <a:t>Dartmouth, 1956: “…</a:t>
            </a:r>
            <a:r>
              <a:rPr lang="en-US" b="0" i="1" dirty="0">
                <a:solidFill>
                  <a:srgbClr val="202122"/>
                </a:solidFill>
                <a:effectLst/>
                <a:latin typeface="Arial" panose="020B0604020202020204" pitchFamily="34" charset="0"/>
              </a:rPr>
              <a:t>how to make machines use language, form abstractions and concepts, </a:t>
            </a:r>
            <a:r>
              <a:rPr lang="en-US" i="1" dirty="0">
                <a:solidFill>
                  <a:srgbClr val="202122"/>
                </a:solidFill>
                <a:effectLst/>
                <a:latin typeface="Arial" panose="020B0604020202020204" pitchFamily="34" charset="0"/>
              </a:rPr>
              <a:t>solve kinds of problems now reserved for humans</a:t>
            </a:r>
            <a:r>
              <a:rPr lang="en-US" b="0" i="1" dirty="0">
                <a:solidFill>
                  <a:srgbClr val="202122"/>
                </a:solidFill>
                <a:effectLst/>
                <a:latin typeface="Arial" panose="020B0604020202020204" pitchFamily="34" charset="0"/>
              </a:rPr>
              <a:t>, and </a:t>
            </a:r>
            <a:r>
              <a:rPr lang="en-US" i="1" dirty="0">
                <a:solidFill>
                  <a:srgbClr val="202122"/>
                </a:solidFill>
                <a:effectLst/>
                <a:latin typeface="Arial" panose="020B0604020202020204" pitchFamily="34" charset="0"/>
              </a:rPr>
              <a:t>improve themselves</a:t>
            </a:r>
            <a:r>
              <a:rPr lang="en-US" b="0" i="0" dirty="0">
                <a:solidFill>
                  <a:srgbClr val="202122"/>
                </a:solidFill>
                <a:effectLst/>
                <a:latin typeface="Arial" panose="020B0604020202020204" pitchFamily="34" charset="0"/>
              </a:rPr>
              <a:t>.”</a:t>
            </a:r>
          </a:p>
          <a:p>
            <a:pPr marL="0" indent="0">
              <a:buNone/>
            </a:pPr>
            <a:endParaRPr lang="en-US" b="0" i="0" dirty="0">
              <a:solidFill>
                <a:srgbClr val="202122"/>
              </a:solidFill>
              <a:effectLst/>
              <a:latin typeface="Arial" panose="020B0604020202020204" pitchFamily="34" charset="0"/>
            </a:endParaRPr>
          </a:p>
          <a:p>
            <a:r>
              <a:rPr lang="en-US" dirty="0">
                <a:solidFill>
                  <a:srgbClr val="202122"/>
                </a:solidFill>
                <a:latin typeface="Arial" panose="020B0604020202020204" pitchFamily="34" charset="0"/>
              </a:rPr>
              <a:t>Intelligence and learning are defined </a:t>
            </a:r>
            <a:r>
              <a:rPr lang="en-US" i="1" dirty="0">
                <a:solidFill>
                  <a:srgbClr val="202122"/>
                </a:solidFill>
                <a:latin typeface="Arial" panose="020B0604020202020204" pitchFamily="34" charset="0"/>
              </a:rPr>
              <a:t>behaviorally</a:t>
            </a:r>
            <a:r>
              <a:rPr lang="en-US" dirty="0">
                <a:solidFill>
                  <a:srgbClr val="202122"/>
                </a:solidFill>
                <a:latin typeface="Arial" panose="020B0604020202020204" pitchFamily="34" charset="0"/>
              </a:rPr>
              <a:t> – based on the ability to solve specific tasks or demonstrate improvement.</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Since 1956, we’ve realized that emulating human behavior is </a:t>
            </a:r>
            <a:r>
              <a:rPr lang="en-US" i="1" dirty="0">
                <a:solidFill>
                  <a:srgbClr val="202122"/>
                </a:solidFill>
                <a:latin typeface="Arial" panose="020B0604020202020204" pitchFamily="34" charset="0"/>
              </a:rPr>
              <a:t>sometimes</a:t>
            </a:r>
            <a:r>
              <a:rPr lang="en-US" dirty="0">
                <a:solidFill>
                  <a:srgbClr val="202122"/>
                </a:solidFill>
                <a:latin typeface="Arial" panose="020B0604020202020204" pitchFamily="34" charset="0"/>
              </a:rPr>
              <a:t> useful, but sometimes we need to avoid human biases or weaknesses.</a:t>
            </a:r>
          </a:p>
        </p:txBody>
      </p:sp>
    </p:spTree>
    <p:extLst>
      <p:ext uri="{BB962C8B-B14F-4D97-AF65-F5344CB8AC3E}">
        <p14:creationId xmlns:p14="http://schemas.microsoft.com/office/powerpoint/2010/main" val="2349550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26A2E-AF84-ED78-B607-F1FB8D80D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32A4A-A664-08CD-5960-6A7F5A832276}"/>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1DEE0881-C540-0B0D-41BF-3733ADB16B6D}"/>
              </a:ext>
            </a:extLst>
          </p:cNvPr>
          <p:cNvSpPr>
            <a:spLocks noGrp="1"/>
          </p:cNvSpPr>
          <p:nvPr>
            <p:ph idx="1"/>
          </p:nvPr>
        </p:nvSpPr>
        <p:spPr/>
        <p:txBody>
          <a:bodyPr/>
          <a:lstStyle/>
          <a:p>
            <a:r>
              <a:rPr lang="en-US" dirty="0"/>
              <a:t>What are some concerns that might be raised about AI?</a:t>
            </a:r>
          </a:p>
        </p:txBody>
      </p:sp>
    </p:spTree>
    <p:extLst>
      <p:ext uri="{BB962C8B-B14F-4D97-AF65-F5344CB8AC3E}">
        <p14:creationId xmlns:p14="http://schemas.microsoft.com/office/powerpoint/2010/main" val="394020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3535-D1FD-D73B-AF01-763BA80B17C1}"/>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0C0E7290-586A-5A06-F00E-65AA78304A4A}"/>
              </a:ext>
            </a:extLst>
          </p:cNvPr>
          <p:cNvSpPr>
            <a:spLocks noGrp="1"/>
          </p:cNvSpPr>
          <p:nvPr>
            <p:ph idx="1"/>
          </p:nvPr>
        </p:nvSpPr>
        <p:spPr/>
        <p:txBody>
          <a:bodyPr/>
          <a:lstStyle/>
          <a:p>
            <a:r>
              <a:rPr lang="en-US" dirty="0"/>
              <a:t>What are some concerns that might be raised about AI?</a:t>
            </a:r>
          </a:p>
          <a:p>
            <a:pPr lvl="1"/>
            <a:r>
              <a:rPr lang="en-US" dirty="0"/>
              <a:t>Bias</a:t>
            </a:r>
          </a:p>
          <a:p>
            <a:pPr lvl="1"/>
            <a:r>
              <a:rPr lang="en-US" dirty="0"/>
              <a:t>Disinformation/misinformation</a:t>
            </a:r>
          </a:p>
          <a:p>
            <a:pPr lvl="1"/>
            <a:r>
              <a:rPr lang="en-US" dirty="0"/>
              <a:t>Robot takeover</a:t>
            </a:r>
          </a:p>
          <a:p>
            <a:pPr lvl="1"/>
            <a:r>
              <a:rPr lang="en-US" dirty="0"/>
              <a:t>Unintended consequences</a:t>
            </a:r>
          </a:p>
          <a:p>
            <a:pPr lvl="1"/>
            <a:r>
              <a:rPr lang="en-US" dirty="0"/>
              <a:t>Loss of jobs</a:t>
            </a:r>
          </a:p>
          <a:p>
            <a:pPr lvl="1"/>
            <a:r>
              <a:rPr lang="en-US" dirty="0"/>
              <a:t>Copyright, piracy, plagiarism</a:t>
            </a:r>
          </a:p>
          <a:p>
            <a:pPr lvl="1"/>
            <a:r>
              <a:rPr lang="en-US" dirty="0"/>
              <a:t>Data loss, leakage</a:t>
            </a:r>
          </a:p>
          <a:p>
            <a:pPr lvl="1"/>
            <a:r>
              <a:rPr lang="en-US" dirty="0"/>
              <a:t>Fraud</a:t>
            </a:r>
          </a:p>
          <a:p>
            <a:pPr lvl="1"/>
            <a:r>
              <a:rPr lang="en-US" dirty="0"/>
              <a:t>Warfare</a:t>
            </a:r>
          </a:p>
        </p:txBody>
      </p:sp>
    </p:spTree>
    <p:extLst>
      <p:ext uri="{BB962C8B-B14F-4D97-AF65-F5344CB8AC3E}">
        <p14:creationId xmlns:p14="http://schemas.microsoft.com/office/powerpoint/2010/main" val="2010542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910CF-A0B9-B980-5051-E2CB79F24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C1D37-FA41-7EBA-65A5-DA6B4EF897E9}"/>
              </a:ext>
            </a:extLst>
          </p:cNvPr>
          <p:cNvSpPr>
            <a:spLocks noGrp="1"/>
          </p:cNvSpPr>
          <p:nvPr>
            <p:ph type="title"/>
          </p:nvPr>
        </p:nvSpPr>
        <p:spPr/>
        <p:txBody>
          <a:bodyPr/>
          <a:lstStyle/>
          <a:p>
            <a:r>
              <a:rPr lang="en-US" dirty="0"/>
              <a:t>Possibilities</a:t>
            </a:r>
          </a:p>
        </p:txBody>
      </p:sp>
      <p:sp>
        <p:nvSpPr>
          <p:cNvPr id="3" name="Content Placeholder 2">
            <a:extLst>
              <a:ext uri="{FF2B5EF4-FFF2-40B4-BE49-F238E27FC236}">
                <a16:creationId xmlns:a16="http://schemas.microsoft.com/office/drawing/2014/main" id="{9C614B28-42BD-71D7-4F74-2A330EACE3A8}"/>
              </a:ext>
            </a:extLst>
          </p:cNvPr>
          <p:cNvSpPr>
            <a:spLocks noGrp="1"/>
          </p:cNvSpPr>
          <p:nvPr>
            <p:ph idx="1"/>
          </p:nvPr>
        </p:nvSpPr>
        <p:spPr>
          <a:xfrm>
            <a:off x="838200" y="1590261"/>
            <a:ext cx="10515600" cy="4586702"/>
          </a:xfrm>
        </p:spPr>
        <p:txBody>
          <a:bodyPr>
            <a:normAutofit/>
          </a:bodyPr>
          <a:lstStyle/>
          <a:p>
            <a:r>
              <a:rPr lang="en-US" dirty="0"/>
              <a:t>What if we place humans at the center of the process here?</a:t>
            </a:r>
          </a:p>
          <a:p>
            <a:pPr marL="457200" lvl="1" indent="0">
              <a:buNone/>
            </a:pPr>
            <a:endParaRPr lang="en-US" i="1" dirty="0"/>
          </a:p>
          <a:p>
            <a:r>
              <a:rPr lang="en-US" dirty="0"/>
              <a:t>What if AI was used to </a:t>
            </a:r>
            <a:r>
              <a:rPr lang="en-US" i="1" dirty="0"/>
              <a:t>augment</a:t>
            </a:r>
            <a:r>
              <a:rPr lang="en-US" dirty="0"/>
              <a:t> human capabilities? What might we develop?</a:t>
            </a:r>
          </a:p>
        </p:txBody>
      </p:sp>
    </p:spTree>
    <p:extLst>
      <p:ext uri="{BB962C8B-B14F-4D97-AF65-F5344CB8AC3E}">
        <p14:creationId xmlns:p14="http://schemas.microsoft.com/office/powerpoint/2010/main" val="1220845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B541-0250-E9CB-D609-5F0C90827A57}"/>
              </a:ext>
            </a:extLst>
          </p:cNvPr>
          <p:cNvSpPr>
            <a:spLocks noGrp="1"/>
          </p:cNvSpPr>
          <p:nvPr>
            <p:ph type="title"/>
          </p:nvPr>
        </p:nvSpPr>
        <p:spPr/>
        <p:txBody>
          <a:bodyPr/>
          <a:lstStyle/>
          <a:p>
            <a:r>
              <a:rPr lang="en-US" dirty="0"/>
              <a:t>Possibilities</a:t>
            </a:r>
          </a:p>
        </p:txBody>
      </p:sp>
      <p:sp>
        <p:nvSpPr>
          <p:cNvPr id="3" name="Content Placeholder 2">
            <a:extLst>
              <a:ext uri="{FF2B5EF4-FFF2-40B4-BE49-F238E27FC236}">
                <a16:creationId xmlns:a16="http://schemas.microsoft.com/office/drawing/2014/main" id="{E1CBE989-71B9-E57A-BA09-ED8B9F658883}"/>
              </a:ext>
            </a:extLst>
          </p:cNvPr>
          <p:cNvSpPr>
            <a:spLocks noGrp="1"/>
          </p:cNvSpPr>
          <p:nvPr>
            <p:ph idx="1"/>
          </p:nvPr>
        </p:nvSpPr>
        <p:spPr>
          <a:xfrm>
            <a:off x="838200" y="1590261"/>
            <a:ext cx="10515600" cy="4586702"/>
          </a:xfrm>
        </p:spPr>
        <p:txBody>
          <a:bodyPr>
            <a:normAutofit/>
          </a:bodyPr>
          <a:lstStyle/>
          <a:p>
            <a:r>
              <a:rPr lang="en-US" dirty="0"/>
              <a:t>What if we place humans at the center of the process here?</a:t>
            </a:r>
          </a:p>
          <a:p>
            <a:pPr lvl="1"/>
            <a:r>
              <a:rPr lang="en-US" i="1" dirty="0"/>
              <a:t>Human-centered AI</a:t>
            </a:r>
            <a:endParaRPr lang="en-US" dirty="0"/>
          </a:p>
          <a:p>
            <a:pPr lvl="1"/>
            <a:endParaRPr lang="en-US" i="1" dirty="0"/>
          </a:p>
          <a:p>
            <a:r>
              <a:rPr lang="en-US" dirty="0"/>
              <a:t>What if AI was used to </a:t>
            </a:r>
            <a:r>
              <a:rPr lang="en-US" i="1" dirty="0"/>
              <a:t>augment</a:t>
            </a:r>
            <a:r>
              <a:rPr lang="en-US" dirty="0"/>
              <a:t> human capabilities? What might we develop?</a:t>
            </a:r>
          </a:p>
          <a:p>
            <a:pPr lvl="1"/>
            <a:r>
              <a:rPr lang="en-US" dirty="0"/>
              <a:t>Assistive technologies</a:t>
            </a:r>
          </a:p>
          <a:p>
            <a:pPr lvl="1"/>
            <a:r>
              <a:rPr lang="en-US" dirty="0"/>
              <a:t>Medical applications</a:t>
            </a:r>
          </a:p>
          <a:p>
            <a:pPr lvl="1"/>
            <a:r>
              <a:rPr lang="en-US" dirty="0"/>
              <a:t>Tools for addressing climate change</a:t>
            </a:r>
          </a:p>
          <a:p>
            <a:pPr lvl="1"/>
            <a:r>
              <a:rPr lang="en-US" dirty="0"/>
              <a:t>Tools that automate drudgery</a:t>
            </a:r>
          </a:p>
          <a:p>
            <a:pPr lvl="1"/>
            <a:r>
              <a:rPr lang="en-US" dirty="0"/>
              <a:t>Tools that do risky or dangerous work</a:t>
            </a:r>
          </a:p>
          <a:p>
            <a:pPr lvl="1"/>
            <a:r>
              <a:rPr lang="en-US" dirty="0"/>
              <a:t>Tools that help us organize our lives</a:t>
            </a:r>
          </a:p>
        </p:txBody>
      </p:sp>
    </p:spTree>
    <p:extLst>
      <p:ext uri="{BB962C8B-B14F-4D97-AF65-F5344CB8AC3E}">
        <p14:creationId xmlns:p14="http://schemas.microsoft.com/office/powerpoint/2010/main" val="1319977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0A55-30E8-A02F-D3B6-FBE0D3BF6137}"/>
              </a:ext>
            </a:extLst>
          </p:cNvPr>
          <p:cNvSpPr>
            <a:spLocks noGrp="1"/>
          </p:cNvSpPr>
          <p:nvPr>
            <p:ph type="title"/>
          </p:nvPr>
        </p:nvSpPr>
        <p:spPr/>
        <p:txBody>
          <a:bodyPr/>
          <a:lstStyle/>
          <a:p>
            <a:r>
              <a:rPr lang="en-US" dirty="0"/>
              <a:t>Introductions</a:t>
            </a:r>
          </a:p>
        </p:txBody>
      </p:sp>
      <p:pic>
        <p:nvPicPr>
          <p:cNvPr id="5" name="Content Placeholder 4">
            <a:extLst>
              <a:ext uri="{FF2B5EF4-FFF2-40B4-BE49-F238E27FC236}">
                <a16:creationId xmlns:a16="http://schemas.microsoft.com/office/drawing/2014/main" id="{5C6C1EF8-5F3B-C79A-8F79-64031DE1B07B}"/>
              </a:ext>
            </a:extLst>
          </p:cNvPr>
          <p:cNvPicPr>
            <a:picLocks noGrp="1" noChangeAspect="1"/>
          </p:cNvPicPr>
          <p:nvPr>
            <p:ph idx="1"/>
          </p:nvPr>
        </p:nvPicPr>
        <p:blipFill>
          <a:blip r:embed="rId2"/>
          <a:stretch>
            <a:fillRect/>
          </a:stretch>
        </p:blipFill>
        <p:spPr>
          <a:xfrm>
            <a:off x="8797804" y="1027907"/>
            <a:ext cx="2555996" cy="2931352"/>
          </a:xfrm>
        </p:spPr>
      </p:pic>
      <p:sp>
        <p:nvSpPr>
          <p:cNvPr id="6" name="TextBox 5">
            <a:extLst>
              <a:ext uri="{FF2B5EF4-FFF2-40B4-BE49-F238E27FC236}">
                <a16:creationId xmlns:a16="http://schemas.microsoft.com/office/drawing/2014/main" id="{A7B57BA7-C458-50AE-3E6B-5D386D6694BE}"/>
              </a:ext>
            </a:extLst>
          </p:cNvPr>
          <p:cNvSpPr txBox="1"/>
          <p:nvPr/>
        </p:nvSpPr>
        <p:spPr>
          <a:xfrm>
            <a:off x="942680" y="1932495"/>
            <a:ext cx="2974276" cy="2585323"/>
          </a:xfrm>
          <a:prstGeom prst="rect">
            <a:avLst/>
          </a:prstGeom>
          <a:noFill/>
        </p:spPr>
        <p:txBody>
          <a:bodyPr wrap="none" rtlCol="0">
            <a:spAutoFit/>
          </a:bodyPr>
          <a:lstStyle/>
          <a:p>
            <a:r>
              <a:rPr lang="en-US" dirty="0"/>
              <a:t>Christopher Brooks</a:t>
            </a:r>
          </a:p>
          <a:p>
            <a:r>
              <a:rPr lang="en-US" dirty="0"/>
              <a:t>Professor, Computer Science</a:t>
            </a:r>
          </a:p>
          <a:p>
            <a:r>
              <a:rPr lang="en-US" dirty="0"/>
              <a:t>University of San Francisco</a:t>
            </a:r>
          </a:p>
          <a:p>
            <a:endParaRPr lang="en-US" dirty="0"/>
          </a:p>
          <a:p>
            <a:r>
              <a:rPr lang="en-US" dirty="0"/>
              <a:t>Research areas:</a:t>
            </a:r>
          </a:p>
          <a:p>
            <a:r>
              <a:rPr lang="en-US" dirty="0"/>
              <a:t>Artificial Intelligence</a:t>
            </a:r>
          </a:p>
          <a:p>
            <a:r>
              <a:rPr lang="en-US" dirty="0"/>
              <a:t>Machine Learning</a:t>
            </a:r>
          </a:p>
          <a:p>
            <a:r>
              <a:rPr lang="en-US" dirty="0"/>
              <a:t>Multiagent Systems</a:t>
            </a:r>
          </a:p>
          <a:p>
            <a:r>
              <a:rPr lang="en-US" dirty="0"/>
              <a:t>Social and Ethical Uses of AI</a:t>
            </a:r>
          </a:p>
        </p:txBody>
      </p:sp>
      <p:pic>
        <p:nvPicPr>
          <p:cNvPr id="1028" name="Picture 4" descr="San Francisco Travel | Official Visitor ...">
            <a:extLst>
              <a:ext uri="{FF2B5EF4-FFF2-40B4-BE49-F238E27FC236}">
                <a16:creationId xmlns:a16="http://schemas.microsoft.com/office/drawing/2014/main" id="{C0E7DF1B-51EC-895D-5E50-9ED0673C4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304" y="3852036"/>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s - School of Management | University of San Francisco">
            <a:extLst>
              <a:ext uri="{FF2B5EF4-FFF2-40B4-BE49-F238E27FC236}">
                <a16:creationId xmlns:a16="http://schemas.microsoft.com/office/drawing/2014/main" id="{50627C7C-0E2F-E45C-0012-7CE36DEB9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415" y="365125"/>
            <a:ext cx="2931352" cy="293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609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27BA-A9F5-761A-3C54-126719FBC4B8}"/>
              </a:ext>
            </a:extLst>
          </p:cNvPr>
          <p:cNvSpPr>
            <a:spLocks noGrp="1"/>
          </p:cNvSpPr>
          <p:nvPr>
            <p:ph type="title"/>
          </p:nvPr>
        </p:nvSpPr>
        <p:spPr/>
        <p:txBody>
          <a:bodyPr/>
          <a:lstStyle/>
          <a:p>
            <a:r>
              <a:rPr lang="en-US" dirty="0"/>
              <a:t>Hope-filled future</a:t>
            </a:r>
          </a:p>
        </p:txBody>
      </p:sp>
      <p:sp>
        <p:nvSpPr>
          <p:cNvPr id="3" name="Content Placeholder 2">
            <a:extLst>
              <a:ext uri="{FF2B5EF4-FFF2-40B4-BE49-F238E27FC236}">
                <a16:creationId xmlns:a16="http://schemas.microsoft.com/office/drawing/2014/main" id="{076620E7-FDA5-ED3C-D09E-F40EFFBE75CD}"/>
              </a:ext>
            </a:extLst>
          </p:cNvPr>
          <p:cNvSpPr>
            <a:spLocks noGrp="1"/>
          </p:cNvSpPr>
          <p:nvPr>
            <p:ph idx="1"/>
          </p:nvPr>
        </p:nvSpPr>
        <p:spPr/>
        <p:txBody>
          <a:bodyPr>
            <a:normAutofit lnSpcReduction="10000"/>
          </a:bodyPr>
          <a:lstStyle/>
          <a:p>
            <a:r>
              <a:rPr lang="en-US" dirty="0"/>
              <a:t>The Jesuits talk quite a bit about cultivating a “hope-filled future” in young people.</a:t>
            </a:r>
          </a:p>
          <a:p>
            <a:endParaRPr lang="en-US" dirty="0"/>
          </a:p>
          <a:p>
            <a:pPr lvl="1"/>
            <a:r>
              <a:rPr lang="en-US" b="1" dirty="0"/>
              <a:t>actively</a:t>
            </a:r>
            <a:r>
              <a:rPr lang="en-US" dirty="0"/>
              <a:t> and resiliently </a:t>
            </a:r>
            <a:r>
              <a:rPr lang="en-US" b="1" dirty="0"/>
              <a:t>working</a:t>
            </a:r>
            <a:r>
              <a:rPr lang="en-US" dirty="0"/>
              <a:t> towards a better world based on faith, justice, and solidarity, even in the face of challenges. </a:t>
            </a:r>
          </a:p>
          <a:p>
            <a:pPr marL="457200" lvl="1" indent="0">
              <a:buNone/>
            </a:pPr>
            <a:endParaRPr lang="en-US" dirty="0"/>
          </a:p>
          <a:p>
            <a:pPr lvl="1"/>
            <a:r>
              <a:rPr lang="en-US" dirty="0"/>
              <a:t>It's not naive optimism but a </a:t>
            </a:r>
            <a:r>
              <a:rPr lang="en-US" b="1" dirty="0"/>
              <a:t>commitment</a:t>
            </a:r>
            <a:r>
              <a:rPr lang="en-US" dirty="0"/>
              <a:t> to good, and to a more just and sustainable future.</a:t>
            </a:r>
          </a:p>
          <a:p>
            <a:pPr lvl="1"/>
            <a:endParaRPr lang="en-US" dirty="0"/>
          </a:p>
          <a:p>
            <a:r>
              <a:rPr lang="en-US" dirty="0"/>
              <a:t>Notice the action words here. The future is hope-filled because we consciously work to make it so.</a:t>
            </a:r>
          </a:p>
        </p:txBody>
      </p:sp>
    </p:spTree>
    <p:extLst>
      <p:ext uri="{BB962C8B-B14F-4D97-AF65-F5344CB8AC3E}">
        <p14:creationId xmlns:p14="http://schemas.microsoft.com/office/powerpoint/2010/main" val="581129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05BE-9EF1-C89B-C928-A60760967F15}"/>
              </a:ext>
            </a:extLst>
          </p:cNvPr>
          <p:cNvSpPr>
            <a:spLocks noGrp="1"/>
          </p:cNvSpPr>
          <p:nvPr>
            <p:ph type="title"/>
          </p:nvPr>
        </p:nvSpPr>
        <p:spPr/>
        <p:txBody>
          <a:bodyPr/>
          <a:lstStyle/>
          <a:p>
            <a:r>
              <a:rPr lang="en-US" dirty="0"/>
              <a:t>Hope-filled future?</a:t>
            </a:r>
          </a:p>
        </p:txBody>
      </p:sp>
      <p:pic>
        <p:nvPicPr>
          <p:cNvPr id="2050" name="Picture 2" descr="US and China say trade deal drawing ...">
            <a:extLst>
              <a:ext uri="{FF2B5EF4-FFF2-40B4-BE49-F238E27FC236}">
                <a16:creationId xmlns:a16="http://schemas.microsoft.com/office/drawing/2014/main" id="{5FF5CC9E-9851-E59C-6C8C-9146C2528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689" y="1193524"/>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utin — Losing Control of Events? - CEPA">
            <a:extLst>
              <a:ext uri="{FF2B5EF4-FFF2-40B4-BE49-F238E27FC236}">
                <a16:creationId xmlns:a16="http://schemas.microsoft.com/office/drawing/2014/main" id="{6712872B-951A-F94A-7CA6-95A5DCF52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504" y="4161362"/>
            <a:ext cx="2946383" cy="20934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ildfires">
            <a:extLst>
              <a:ext uri="{FF2B5EF4-FFF2-40B4-BE49-F238E27FC236}">
                <a16:creationId xmlns:a16="http://schemas.microsoft.com/office/drawing/2014/main" id="{5B36CCA0-8CB3-6392-94F0-384F6CC75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965" y="1714240"/>
            <a:ext cx="3141195" cy="20934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terview: Life in Sudan, While a Conflict Rages | Human Rights Watch">
            <a:extLst>
              <a:ext uri="{FF2B5EF4-FFF2-40B4-BE49-F238E27FC236}">
                <a16:creationId xmlns:a16="http://schemas.microsoft.com/office/drawing/2014/main" id="{10AC9578-E4D1-BEB5-9146-25DDAD23D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4861" y="3807723"/>
            <a:ext cx="3406457" cy="19148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is is what's left of Gaza after a year of Israel-Hamas war : NPR">
            <a:extLst>
              <a:ext uri="{FF2B5EF4-FFF2-40B4-BE49-F238E27FC236}">
                <a16:creationId xmlns:a16="http://schemas.microsoft.com/office/drawing/2014/main" id="{C59430CE-228A-FF51-3186-78C37D16A5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7339" y="4838493"/>
            <a:ext cx="2652091" cy="17680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urricane | National Risk Index">
            <a:extLst>
              <a:ext uri="{FF2B5EF4-FFF2-40B4-BE49-F238E27FC236}">
                <a16:creationId xmlns:a16="http://schemas.microsoft.com/office/drawing/2014/main" id="{09039B0F-0DF5-EF77-548F-67815C4FD8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3649" y="3807723"/>
            <a:ext cx="2800762" cy="14003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56E141-5648-FB84-2096-CB528DECF41D}"/>
              </a:ext>
            </a:extLst>
          </p:cNvPr>
          <p:cNvSpPr txBox="1"/>
          <p:nvPr/>
        </p:nvSpPr>
        <p:spPr>
          <a:xfrm>
            <a:off x="457200" y="1888435"/>
            <a:ext cx="3140765" cy="2585323"/>
          </a:xfrm>
          <a:prstGeom prst="rect">
            <a:avLst/>
          </a:prstGeom>
          <a:noFill/>
        </p:spPr>
        <p:txBody>
          <a:bodyPr wrap="square" rtlCol="0">
            <a:spAutoFit/>
          </a:bodyPr>
          <a:lstStyle/>
          <a:p>
            <a:r>
              <a:rPr lang="en-US" dirty="0"/>
              <a:t>It seems hard to be optimistic these days.</a:t>
            </a:r>
          </a:p>
          <a:p>
            <a:endParaRPr lang="en-US" dirty="0"/>
          </a:p>
          <a:p>
            <a:endParaRPr lang="en-US" dirty="0"/>
          </a:p>
          <a:p>
            <a:r>
              <a:rPr lang="en-US" dirty="0"/>
              <a:t>How do we find hope?</a:t>
            </a:r>
          </a:p>
          <a:p>
            <a:endParaRPr lang="en-US" dirty="0"/>
          </a:p>
          <a:p>
            <a:r>
              <a:rPr lang="en-US" dirty="0"/>
              <a:t>How do we imagine and create positive futures amidst all of this?</a:t>
            </a:r>
          </a:p>
        </p:txBody>
      </p:sp>
    </p:spTree>
    <p:extLst>
      <p:ext uri="{BB962C8B-B14F-4D97-AF65-F5344CB8AC3E}">
        <p14:creationId xmlns:p14="http://schemas.microsoft.com/office/powerpoint/2010/main" val="1910417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1D5F-0396-2E4E-6149-3AF35D6AD51F}"/>
              </a:ext>
            </a:extLst>
          </p:cNvPr>
          <p:cNvSpPr>
            <a:spLocks noGrp="1"/>
          </p:cNvSpPr>
          <p:nvPr>
            <p:ph type="title"/>
          </p:nvPr>
        </p:nvSpPr>
        <p:spPr/>
        <p:txBody>
          <a:bodyPr/>
          <a:lstStyle/>
          <a:p>
            <a:r>
              <a:rPr lang="en-US" dirty="0"/>
              <a:t>Utopia and dystopia</a:t>
            </a:r>
          </a:p>
        </p:txBody>
      </p:sp>
      <p:sp>
        <p:nvSpPr>
          <p:cNvPr id="3" name="Content Placeholder 2">
            <a:extLst>
              <a:ext uri="{FF2B5EF4-FFF2-40B4-BE49-F238E27FC236}">
                <a16:creationId xmlns:a16="http://schemas.microsoft.com/office/drawing/2014/main" id="{4532075D-7A09-56A0-B577-84F57739F6AB}"/>
              </a:ext>
            </a:extLst>
          </p:cNvPr>
          <p:cNvSpPr>
            <a:spLocks noGrp="1"/>
          </p:cNvSpPr>
          <p:nvPr>
            <p:ph idx="1"/>
          </p:nvPr>
        </p:nvSpPr>
        <p:spPr/>
        <p:txBody>
          <a:bodyPr/>
          <a:lstStyle/>
          <a:p>
            <a:r>
              <a:rPr lang="en-US" dirty="0"/>
              <a:t>Often in pop culture, AI is presented as part of a </a:t>
            </a:r>
            <a:r>
              <a:rPr lang="en-US" i="1" dirty="0"/>
              <a:t>dystopia.</a:t>
            </a:r>
          </a:p>
          <a:p>
            <a:pPr lvl="1"/>
            <a:r>
              <a:rPr lang="en-US" dirty="0"/>
              <a:t>This can color both our vision of AI and what is possible.</a:t>
            </a:r>
          </a:p>
          <a:p>
            <a:pPr lvl="1"/>
            <a:endParaRPr lang="en-US" dirty="0"/>
          </a:p>
          <a:p>
            <a:r>
              <a:rPr lang="en-US" dirty="0"/>
              <a:t>Sometimes, it’s useful to imagine what could be – a </a:t>
            </a:r>
            <a:r>
              <a:rPr lang="en-US" i="1" dirty="0"/>
              <a:t>utopia.</a:t>
            </a:r>
          </a:p>
          <a:p>
            <a:pPr lvl="1"/>
            <a:r>
              <a:rPr lang="en-US" dirty="0"/>
              <a:t>Some of us live a utopian life by 19</a:t>
            </a:r>
            <a:r>
              <a:rPr lang="en-US" baseline="30000" dirty="0"/>
              <a:t>th</a:t>
            </a:r>
            <a:r>
              <a:rPr lang="en-US" dirty="0"/>
              <a:t> century standards</a:t>
            </a:r>
          </a:p>
          <a:p>
            <a:pPr lvl="2"/>
            <a:r>
              <a:rPr lang="en-US" dirty="0"/>
              <a:t>But those benefits are not distributed equally</a:t>
            </a:r>
          </a:p>
          <a:p>
            <a:pPr lvl="2"/>
            <a:r>
              <a:rPr lang="en-US" dirty="0"/>
              <a:t>AI and automation could either correct or exacerbate inequality.</a:t>
            </a:r>
          </a:p>
          <a:p>
            <a:pPr lvl="2"/>
            <a:endParaRPr lang="en-US" dirty="0"/>
          </a:p>
          <a:p>
            <a:r>
              <a:rPr lang="en-US" dirty="0"/>
              <a:t>So what does our utopia look like? What is the world we dream of?</a:t>
            </a:r>
          </a:p>
        </p:txBody>
      </p:sp>
    </p:spTree>
    <p:extLst>
      <p:ext uri="{BB962C8B-B14F-4D97-AF65-F5344CB8AC3E}">
        <p14:creationId xmlns:p14="http://schemas.microsoft.com/office/powerpoint/2010/main" val="2171036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D2432-8720-B905-B036-F0F659D79ADF}"/>
              </a:ext>
            </a:extLst>
          </p:cNvPr>
          <p:cNvSpPr>
            <a:spLocks noGrp="1"/>
          </p:cNvSpPr>
          <p:nvPr>
            <p:ph type="title"/>
          </p:nvPr>
        </p:nvSpPr>
        <p:spPr/>
        <p:txBody>
          <a:bodyPr/>
          <a:lstStyle/>
          <a:p>
            <a:r>
              <a:rPr lang="en-US" dirty="0"/>
              <a:t>Not techno-utopianism!</a:t>
            </a:r>
          </a:p>
        </p:txBody>
      </p:sp>
      <p:sp>
        <p:nvSpPr>
          <p:cNvPr id="3" name="Content Placeholder 2">
            <a:extLst>
              <a:ext uri="{FF2B5EF4-FFF2-40B4-BE49-F238E27FC236}">
                <a16:creationId xmlns:a16="http://schemas.microsoft.com/office/drawing/2014/main" id="{DB3621BF-F7C9-768C-6FA0-8D9A2012F2B5}"/>
              </a:ext>
            </a:extLst>
          </p:cNvPr>
          <p:cNvSpPr>
            <a:spLocks noGrp="1"/>
          </p:cNvSpPr>
          <p:nvPr>
            <p:ph idx="1"/>
          </p:nvPr>
        </p:nvSpPr>
        <p:spPr/>
        <p:txBody>
          <a:bodyPr>
            <a:normAutofit fontScale="77500" lnSpcReduction="20000"/>
          </a:bodyPr>
          <a:lstStyle/>
          <a:p>
            <a:r>
              <a:rPr lang="en-US" dirty="0"/>
              <a:t>There is a school of thought that says that technology will solve all our problems.</a:t>
            </a:r>
          </a:p>
          <a:p>
            <a:pPr lvl="1"/>
            <a:r>
              <a:rPr lang="en-US" dirty="0"/>
              <a:t>All innovation is good. Technological progress is valuable for its own sake.</a:t>
            </a:r>
          </a:p>
          <a:p>
            <a:endParaRPr lang="en-US" dirty="0"/>
          </a:p>
          <a:p>
            <a:r>
              <a:rPr lang="en-US" dirty="0"/>
              <a:t>This is both wrong and dangerous. </a:t>
            </a:r>
          </a:p>
          <a:p>
            <a:pPr marL="457200" lvl="1" indent="0">
              <a:lnSpc>
                <a:spcPct val="120000"/>
              </a:lnSpc>
              <a:buNone/>
            </a:pPr>
            <a:r>
              <a:rPr lang="en-US" dirty="0"/>
              <a:t>Pope Francis: Laudato Si: </a:t>
            </a:r>
            <a:r>
              <a:rPr lang="en-US" dirty="0">
                <a:solidFill>
                  <a:srgbClr val="000000"/>
                </a:solidFill>
                <a:latin typeface="Tahoma" panose="020B0604030504040204" pitchFamily="34" charset="0"/>
              </a:rPr>
              <a:t>“[the problem] is the way that humanity has taken up technology and its development </a:t>
            </a:r>
            <a:r>
              <a:rPr lang="en-US" i="1" dirty="0">
                <a:solidFill>
                  <a:srgbClr val="000000"/>
                </a:solidFill>
                <a:latin typeface="Tahoma" panose="020B0604030504040204" pitchFamily="34" charset="0"/>
              </a:rPr>
              <a:t>according to an undifferentiated and one-dimensional paradigm </a:t>
            </a:r>
            <a:r>
              <a:rPr lang="en-US" dirty="0">
                <a:solidFill>
                  <a:srgbClr val="000000"/>
                </a:solidFill>
                <a:latin typeface="Tahoma" panose="020B0604030504040204" pitchFamily="34" charset="0"/>
              </a:rPr>
              <a:t>” in which unlimited growth is the only goal.</a:t>
            </a:r>
            <a:endParaRPr lang="en-US" dirty="0"/>
          </a:p>
          <a:p>
            <a:endParaRPr lang="en-US" dirty="0"/>
          </a:p>
          <a:p>
            <a:pPr lvl="1"/>
            <a:r>
              <a:rPr lang="en-US" dirty="0">
                <a:solidFill>
                  <a:srgbClr val="000000"/>
                </a:solidFill>
                <a:latin typeface="Tahoma" panose="020B0604030504040204" pitchFamily="34" charset="0"/>
              </a:rPr>
              <a:t>“We have the freedom needed to limit and direct technology; we can put it at the service of another type of progress, one which is healthier, more human, more social, more integral.”</a:t>
            </a:r>
          </a:p>
          <a:p>
            <a:pPr lvl="1"/>
            <a:endParaRPr lang="en-US" dirty="0">
              <a:solidFill>
                <a:srgbClr val="000000"/>
              </a:solidFill>
              <a:latin typeface="Tahoma" panose="020B0604030504040204" pitchFamily="34" charset="0"/>
            </a:endParaRPr>
          </a:p>
          <a:p>
            <a:r>
              <a:rPr lang="en-US" dirty="0">
                <a:solidFill>
                  <a:srgbClr val="000000"/>
                </a:solidFill>
                <a:latin typeface="Tahoma" panose="020B0604030504040204" pitchFamily="34" charset="0"/>
              </a:rPr>
              <a:t>This leads us to the consideration of </a:t>
            </a:r>
            <a:r>
              <a:rPr lang="en-US" i="1" dirty="0">
                <a:solidFill>
                  <a:srgbClr val="000000"/>
                </a:solidFill>
                <a:latin typeface="Tahoma" panose="020B0604030504040204" pitchFamily="34" charset="0"/>
              </a:rPr>
              <a:t>human-centered AI</a:t>
            </a:r>
            <a:r>
              <a:rPr lang="en-US" dirty="0">
                <a:solidFill>
                  <a:srgbClr val="000000"/>
                </a:solidFill>
                <a:latin typeface="Tahoma" panose="020B0604030504040204" pitchFamily="34" charset="0"/>
              </a:rPr>
              <a:t>.</a:t>
            </a:r>
            <a:endParaRPr lang="en-US" dirty="0"/>
          </a:p>
          <a:p>
            <a:endParaRPr lang="en-US" dirty="0"/>
          </a:p>
        </p:txBody>
      </p:sp>
    </p:spTree>
    <p:extLst>
      <p:ext uri="{BB962C8B-B14F-4D97-AF65-F5344CB8AC3E}">
        <p14:creationId xmlns:p14="http://schemas.microsoft.com/office/powerpoint/2010/main" val="4001452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383C-DDC7-D5E3-B317-B97954BCA432}"/>
              </a:ext>
            </a:extLst>
          </p:cNvPr>
          <p:cNvSpPr>
            <a:spLocks noGrp="1"/>
          </p:cNvSpPr>
          <p:nvPr>
            <p:ph type="title"/>
          </p:nvPr>
        </p:nvSpPr>
        <p:spPr/>
        <p:txBody>
          <a:bodyPr/>
          <a:lstStyle/>
          <a:p>
            <a:r>
              <a:rPr lang="en-US" dirty="0" err="1"/>
              <a:t>Optopia</a:t>
            </a:r>
            <a:endParaRPr lang="en-US" dirty="0"/>
          </a:p>
        </p:txBody>
      </p:sp>
      <p:sp>
        <p:nvSpPr>
          <p:cNvPr id="3" name="Content Placeholder 2">
            <a:extLst>
              <a:ext uri="{FF2B5EF4-FFF2-40B4-BE49-F238E27FC236}">
                <a16:creationId xmlns:a16="http://schemas.microsoft.com/office/drawing/2014/main" id="{9889AC1C-8275-D6B5-F0D5-4EC40C69E3FD}"/>
              </a:ext>
            </a:extLst>
          </p:cNvPr>
          <p:cNvSpPr>
            <a:spLocks noGrp="1"/>
          </p:cNvSpPr>
          <p:nvPr>
            <p:ph idx="1"/>
          </p:nvPr>
        </p:nvSpPr>
        <p:spPr/>
        <p:txBody>
          <a:bodyPr/>
          <a:lstStyle/>
          <a:p>
            <a:r>
              <a:rPr lang="en-US" dirty="0"/>
              <a:t>Utopian thinking is often (rightly) criticized for being unrealistic.</a:t>
            </a:r>
          </a:p>
          <a:p>
            <a:pPr lvl="1"/>
            <a:r>
              <a:rPr lang="en-US" dirty="0"/>
              <a:t>The novel Utopia was actually a parody of this sort of approach.</a:t>
            </a:r>
          </a:p>
          <a:p>
            <a:r>
              <a:rPr lang="en-US" dirty="0"/>
              <a:t>How can we be forward-looking while still recognizing </a:t>
            </a:r>
            <a:r>
              <a:rPr lang="en-US" i="1" dirty="0"/>
              <a:t>path dependencies?</a:t>
            </a:r>
          </a:p>
          <a:p>
            <a:pPr lvl="1"/>
            <a:r>
              <a:rPr lang="en-US" dirty="0"/>
              <a:t>That is, we cannot erase our past, and we can only move forward from where we are.</a:t>
            </a:r>
          </a:p>
          <a:p>
            <a:pPr lvl="1"/>
            <a:r>
              <a:rPr lang="en-US" dirty="0"/>
              <a:t>Some decisions are already ”baked in”</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4126236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B0AC-76AE-144C-3DD9-4CD8E23EE2F5}"/>
              </a:ext>
            </a:extLst>
          </p:cNvPr>
          <p:cNvSpPr>
            <a:spLocks noGrp="1"/>
          </p:cNvSpPr>
          <p:nvPr>
            <p:ph type="title"/>
          </p:nvPr>
        </p:nvSpPr>
        <p:spPr/>
        <p:txBody>
          <a:bodyPr/>
          <a:lstStyle/>
          <a:p>
            <a:r>
              <a:rPr lang="en-US" dirty="0" err="1"/>
              <a:t>Optopia</a:t>
            </a:r>
            <a:endParaRPr lang="en-US" dirty="0"/>
          </a:p>
        </p:txBody>
      </p:sp>
      <p:pic>
        <p:nvPicPr>
          <p:cNvPr id="3074" name="Picture 2" descr="The Ministry for the Future: A Novel [eBook]">
            <a:extLst>
              <a:ext uri="{FF2B5EF4-FFF2-40B4-BE49-F238E27FC236}">
                <a16:creationId xmlns:a16="http://schemas.microsoft.com/office/drawing/2014/main" id="{577E152A-CA1D-9F61-6EEA-1466ED444F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73828" y="1253331"/>
            <a:ext cx="287997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935F46-EAB1-F90A-D0FA-07000CEC40B2}"/>
              </a:ext>
            </a:extLst>
          </p:cNvPr>
          <p:cNvSpPr txBox="1"/>
          <p:nvPr/>
        </p:nvSpPr>
        <p:spPr>
          <a:xfrm>
            <a:off x="526774" y="1351722"/>
            <a:ext cx="7404652" cy="5355312"/>
          </a:xfrm>
          <a:prstGeom prst="rect">
            <a:avLst/>
          </a:prstGeom>
          <a:noFill/>
        </p:spPr>
        <p:txBody>
          <a:bodyPr wrap="square" rtlCol="0">
            <a:spAutoFit/>
          </a:bodyPr>
          <a:lstStyle/>
          <a:p>
            <a:r>
              <a:rPr lang="en-US" dirty="0"/>
              <a:t>Kim Stanley Robinson’s The Ministry for the Future is an </a:t>
            </a:r>
            <a:r>
              <a:rPr lang="en-US" i="1" dirty="0" err="1"/>
              <a:t>optopia</a:t>
            </a:r>
            <a:r>
              <a:rPr lang="en-US" dirty="0"/>
              <a:t> about climate change in the 21</a:t>
            </a:r>
            <a:r>
              <a:rPr lang="en-US" baseline="30000" dirty="0"/>
              <a:t>st</a:t>
            </a:r>
            <a:r>
              <a:rPr lang="en-US" dirty="0"/>
              <a:t> century. </a:t>
            </a:r>
          </a:p>
          <a:p>
            <a:endParaRPr lang="en-US" dirty="0"/>
          </a:p>
          <a:p>
            <a:r>
              <a:rPr lang="en-US" dirty="0"/>
              <a:t>“In Ministry, I set out to imagine a positive history that gets us to a better state…. We have a moral obligation to find that </a:t>
            </a:r>
            <a:r>
              <a:rPr lang="en-US" dirty="0" err="1"/>
              <a:t>optopia</a:t>
            </a:r>
            <a:r>
              <a:rPr lang="en-US" dirty="0"/>
              <a:t>. The present moment sets some harsh constraints. We have entered an era of climate change that imposes radical physical stresses on both human and natural systems. We are caught in a technological and cultural path dependency, and we can’t easily change course … So, it’s possible to freak out. But if you’re in a race—an intense race, with high existential stakes, which you might win or you might lose – then it is not the time to give up. You actually have to race harder; you have to make the effort to win the race. You can give up if you lose, but in the meantime, in this decade, it’s not appropriate to give up, particularly since so many people in much less privileged positions than you and I are doing their damnedest to cope with the situation that we’re in. Hope, therefore, becomes a political position.  … Given our situation, I would recommend being fueled by dread, but also buoyed, and kept focused on the necessary work, by willed hope, as a political position. “</a:t>
            </a:r>
          </a:p>
        </p:txBody>
      </p:sp>
    </p:spTree>
    <p:extLst>
      <p:ext uri="{BB962C8B-B14F-4D97-AF65-F5344CB8AC3E}">
        <p14:creationId xmlns:p14="http://schemas.microsoft.com/office/powerpoint/2010/main" val="2223097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61B6-6835-C21F-288C-B23CB621490D}"/>
              </a:ext>
            </a:extLst>
          </p:cNvPr>
          <p:cNvSpPr>
            <a:spLocks noGrp="1"/>
          </p:cNvSpPr>
          <p:nvPr>
            <p:ph type="title"/>
          </p:nvPr>
        </p:nvSpPr>
        <p:spPr/>
        <p:txBody>
          <a:bodyPr/>
          <a:lstStyle/>
          <a:p>
            <a:r>
              <a:rPr lang="en-US" dirty="0" err="1"/>
              <a:t>Optopia</a:t>
            </a:r>
            <a:endParaRPr lang="en-US" dirty="0"/>
          </a:p>
        </p:txBody>
      </p:sp>
      <p:sp>
        <p:nvSpPr>
          <p:cNvPr id="3" name="Content Placeholder 2">
            <a:extLst>
              <a:ext uri="{FF2B5EF4-FFF2-40B4-BE49-F238E27FC236}">
                <a16:creationId xmlns:a16="http://schemas.microsoft.com/office/drawing/2014/main" id="{564640B6-E516-DB24-A320-39A32659C4B9}"/>
              </a:ext>
            </a:extLst>
          </p:cNvPr>
          <p:cNvSpPr>
            <a:spLocks noGrp="1"/>
          </p:cNvSpPr>
          <p:nvPr>
            <p:ph idx="1"/>
          </p:nvPr>
        </p:nvSpPr>
        <p:spPr/>
        <p:txBody>
          <a:bodyPr/>
          <a:lstStyle/>
          <a:p>
            <a:r>
              <a:rPr lang="en-US" dirty="0"/>
              <a:t>As we talk about AI over the next two days, we’ll return to this idea:</a:t>
            </a:r>
          </a:p>
          <a:p>
            <a:pPr lvl="1"/>
            <a:endParaRPr lang="en-US" dirty="0"/>
          </a:p>
          <a:p>
            <a:pPr lvl="1"/>
            <a:r>
              <a:rPr lang="en-US" dirty="0"/>
              <a:t>What is the world that we want to live in? How can we get there from here?</a:t>
            </a:r>
          </a:p>
          <a:p>
            <a:pPr lvl="1"/>
            <a:endParaRPr lang="en-US" dirty="0"/>
          </a:p>
          <a:p>
            <a:r>
              <a:rPr lang="en-US" dirty="0"/>
              <a:t>Note that that’s different from just critiquing; we certainly have to critique, but we also need solutions.</a:t>
            </a:r>
          </a:p>
        </p:txBody>
      </p:sp>
    </p:spTree>
    <p:extLst>
      <p:ext uri="{BB962C8B-B14F-4D97-AF65-F5344CB8AC3E}">
        <p14:creationId xmlns:p14="http://schemas.microsoft.com/office/powerpoint/2010/main" val="2774375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CC16-95D6-F300-C940-89114272C255}"/>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EE0AEE3E-2E0B-02D3-4F2B-91932B3090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7487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A303-84B1-42DA-C5A5-0BA2E892A2D6}"/>
              </a:ext>
            </a:extLst>
          </p:cNvPr>
          <p:cNvSpPr>
            <a:spLocks noGrp="1"/>
          </p:cNvSpPr>
          <p:nvPr>
            <p:ph type="title"/>
          </p:nvPr>
        </p:nvSpPr>
        <p:spPr/>
        <p:txBody>
          <a:bodyPr/>
          <a:lstStyle/>
          <a:p>
            <a:r>
              <a:rPr lang="en-US" dirty="0"/>
              <a:t>Hidden Bias</a:t>
            </a:r>
          </a:p>
        </p:txBody>
      </p:sp>
      <p:sp>
        <p:nvSpPr>
          <p:cNvPr id="3" name="Content Placeholder 2">
            <a:extLst>
              <a:ext uri="{FF2B5EF4-FFF2-40B4-BE49-F238E27FC236}">
                <a16:creationId xmlns:a16="http://schemas.microsoft.com/office/drawing/2014/main" id="{FF80E13A-BBAD-1DE5-9DB5-9BBB8F4E2F8C}"/>
              </a:ext>
            </a:extLst>
          </p:cNvPr>
          <p:cNvSpPr>
            <a:spLocks noGrp="1"/>
          </p:cNvSpPr>
          <p:nvPr>
            <p:ph idx="1"/>
          </p:nvPr>
        </p:nvSpPr>
        <p:spPr/>
        <p:txBody>
          <a:bodyPr/>
          <a:lstStyle/>
          <a:p>
            <a:r>
              <a:rPr lang="en-US" dirty="0"/>
              <a:t>A classic problem in machine learning is the introduction of </a:t>
            </a:r>
            <a:r>
              <a:rPr lang="en-US" i="1" dirty="0"/>
              <a:t>hidden bias. </a:t>
            </a:r>
          </a:p>
          <a:p>
            <a:r>
              <a:rPr lang="en-US" dirty="0"/>
              <a:t>All learning algorithms have some sort of bias in them; this governs how they categorize new data.</a:t>
            </a:r>
          </a:p>
          <a:p>
            <a:r>
              <a:rPr lang="en-US" dirty="0"/>
              <a:t>Some biases are benign – prefer the simplest or most common answer.</a:t>
            </a:r>
          </a:p>
          <a:p>
            <a:r>
              <a:rPr lang="en-US" dirty="0"/>
              <a:t>Others are not, and can produce harmful results. </a:t>
            </a:r>
          </a:p>
        </p:txBody>
      </p:sp>
    </p:spTree>
    <p:extLst>
      <p:ext uri="{BB962C8B-B14F-4D97-AF65-F5344CB8AC3E}">
        <p14:creationId xmlns:p14="http://schemas.microsoft.com/office/powerpoint/2010/main" val="1604764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B135-1AC2-6500-9446-2CB5146E1E6D}"/>
              </a:ext>
            </a:extLst>
          </p:cNvPr>
          <p:cNvSpPr>
            <a:spLocks noGrp="1"/>
          </p:cNvSpPr>
          <p:nvPr>
            <p:ph type="title"/>
          </p:nvPr>
        </p:nvSpPr>
        <p:spPr/>
        <p:txBody>
          <a:bodyPr/>
          <a:lstStyle/>
          <a:p>
            <a:r>
              <a:rPr lang="en-US" dirty="0"/>
              <a:t>ML in two minutes</a:t>
            </a:r>
          </a:p>
        </p:txBody>
      </p:sp>
      <p:sp>
        <p:nvSpPr>
          <p:cNvPr id="3" name="Content Placeholder 2">
            <a:extLst>
              <a:ext uri="{FF2B5EF4-FFF2-40B4-BE49-F238E27FC236}">
                <a16:creationId xmlns:a16="http://schemas.microsoft.com/office/drawing/2014/main" id="{75175C00-FF21-23AF-49AB-77646D8750CE}"/>
              </a:ext>
            </a:extLst>
          </p:cNvPr>
          <p:cNvSpPr>
            <a:spLocks noGrp="1"/>
          </p:cNvSpPr>
          <p:nvPr>
            <p:ph idx="1"/>
          </p:nvPr>
        </p:nvSpPr>
        <p:spPr/>
        <p:txBody>
          <a:bodyPr>
            <a:normAutofit/>
          </a:bodyPr>
          <a:lstStyle/>
          <a:p>
            <a:r>
              <a:rPr lang="en-US" dirty="0"/>
              <a:t>Machine Learning is the problem of automatically finding patterns in data. Ideally these patterns are </a:t>
            </a:r>
            <a:r>
              <a:rPr lang="en-US" i="1" dirty="0"/>
              <a:t>predictive </a:t>
            </a:r>
            <a:r>
              <a:rPr lang="en-US" dirty="0"/>
              <a:t>or </a:t>
            </a:r>
            <a:r>
              <a:rPr lang="en-US" i="1" dirty="0"/>
              <a:t>explanatory. </a:t>
            </a:r>
          </a:p>
          <a:p>
            <a:endParaRPr lang="en-US" i="1" dirty="0"/>
          </a:p>
          <a:p>
            <a:r>
              <a:rPr lang="en-US" dirty="0"/>
              <a:t>This usually involves identifying </a:t>
            </a:r>
            <a:r>
              <a:rPr lang="en-US" i="1" dirty="0"/>
              <a:t>features</a:t>
            </a:r>
            <a:r>
              <a:rPr lang="en-US" dirty="0"/>
              <a:t> that we want to measure (such as address, age, or name) and </a:t>
            </a:r>
            <a:r>
              <a:rPr lang="en-US" i="1" dirty="0"/>
              <a:t>classifications</a:t>
            </a:r>
            <a:r>
              <a:rPr lang="en-US" dirty="0"/>
              <a:t> that we want to predict (such as income).</a:t>
            </a:r>
          </a:p>
          <a:p>
            <a:endParaRPr lang="en-US" dirty="0"/>
          </a:p>
          <a:p>
            <a:r>
              <a:rPr lang="en-US" dirty="0"/>
              <a:t>By looking at lots of </a:t>
            </a:r>
            <a:r>
              <a:rPr lang="en-US" i="1" dirty="0"/>
              <a:t>labeled </a:t>
            </a:r>
            <a:r>
              <a:rPr lang="en-US" dirty="0"/>
              <a:t>data (where the outputs are present), we are able to predict classifications for unlabeled data.</a:t>
            </a:r>
          </a:p>
          <a:p>
            <a:endParaRPr lang="en-US" dirty="0"/>
          </a:p>
          <a:p>
            <a:pPr marL="0" indent="0">
              <a:buNone/>
            </a:pPr>
            <a:endParaRPr lang="en-US" dirty="0"/>
          </a:p>
        </p:txBody>
      </p:sp>
    </p:spTree>
    <p:extLst>
      <p:ext uri="{BB962C8B-B14F-4D97-AF65-F5344CB8AC3E}">
        <p14:creationId xmlns:p14="http://schemas.microsoft.com/office/powerpoint/2010/main" val="122003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C6F0-BD7B-90F8-B6CC-F3A46927EA9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B4AD1843-ED02-2F91-0A95-EE17CFC4DEF6}"/>
              </a:ext>
            </a:extLst>
          </p:cNvPr>
          <p:cNvSpPr>
            <a:spLocks noGrp="1"/>
          </p:cNvSpPr>
          <p:nvPr>
            <p:ph idx="1"/>
          </p:nvPr>
        </p:nvSpPr>
        <p:spPr/>
        <p:txBody>
          <a:bodyPr/>
          <a:lstStyle/>
          <a:p>
            <a:r>
              <a:rPr lang="en-US" dirty="0"/>
              <a:t>Tell me about yourself!</a:t>
            </a:r>
          </a:p>
          <a:p>
            <a:pPr marL="0" indent="0">
              <a:buNone/>
            </a:pPr>
            <a:endParaRPr lang="en-US" dirty="0"/>
          </a:p>
          <a:p>
            <a:pPr lvl="1"/>
            <a:r>
              <a:rPr lang="en-US" dirty="0"/>
              <a:t>Name</a:t>
            </a:r>
          </a:p>
          <a:p>
            <a:pPr lvl="1"/>
            <a:r>
              <a:rPr lang="en-US" dirty="0"/>
              <a:t>Major or area of study</a:t>
            </a:r>
          </a:p>
          <a:p>
            <a:pPr lvl="1"/>
            <a:r>
              <a:rPr lang="en-US" dirty="0"/>
              <a:t>Where are you from?</a:t>
            </a:r>
          </a:p>
          <a:p>
            <a:pPr lvl="1"/>
            <a:r>
              <a:rPr lang="en-US" dirty="0"/>
              <a:t>Experience with AI</a:t>
            </a:r>
          </a:p>
        </p:txBody>
      </p:sp>
    </p:spTree>
    <p:extLst>
      <p:ext uri="{BB962C8B-B14F-4D97-AF65-F5344CB8AC3E}">
        <p14:creationId xmlns:p14="http://schemas.microsoft.com/office/powerpoint/2010/main" val="2019454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B22A-4D22-2B0A-771E-C731502C7546}"/>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18480646-5F8D-83E7-DA1B-7ADA72480121}"/>
              </a:ext>
            </a:extLst>
          </p:cNvPr>
          <p:cNvSpPr>
            <a:spLocks noGrp="1"/>
          </p:cNvSpPr>
          <p:nvPr>
            <p:ph idx="1"/>
          </p:nvPr>
        </p:nvSpPr>
        <p:spPr/>
        <p:txBody>
          <a:bodyPr/>
          <a:lstStyle/>
          <a:p>
            <a:r>
              <a:rPr lang="en-US" dirty="0"/>
              <a:t>Many common machine learning tasks are </a:t>
            </a:r>
            <a:r>
              <a:rPr lang="en-US" i="1" dirty="0"/>
              <a:t>classification </a:t>
            </a:r>
            <a:r>
              <a:rPr lang="en-US" dirty="0"/>
              <a:t>tasks.</a:t>
            </a:r>
          </a:p>
          <a:p>
            <a:pPr lvl="1"/>
            <a:endParaRPr lang="en-US" dirty="0"/>
          </a:p>
        </p:txBody>
      </p:sp>
      <p:pic>
        <p:nvPicPr>
          <p:cNvPr id="7" name="Picture 6">
            <a:extLst>
              <a:ext uri="{FF2B5EF4-FFF2-40B4-BE49-F238E27FC236}">
                <a16:creationId xmlns:a16="http://schemas.microsoft.com/office/drawing/2014/main" id="{726BCB9D-F26A-9DB4-BC62-E459CA437ECE}"/>
              </a:ext>
            </a:extLst>
          </p:cNvPr>
          <p:cNvPicPr>
            <a:picLocks noChangeAspect="1"/>
          </p:cNvPicPr>
          <p:nvPr/>
        </p:nvPicPr>
        <p:blipFill>
          <a:blip r:embed="rId2"/>
          <a:stretch>
            <a:fillRect/>
          </a:stretch>
        </p:blipFill>
        <p:spPr>
          <a:xfrm>
            <a:off x="192154" y="2412370"/>
            <a:ext cx="2352261" cy="1771139"/>
          </a:xfrm>
          <a:prstGeom prst="rect">
            <a:avLst/>
          </a:prstGeom>
        </p:spPr>
      </p:pic>
      <p:pic>
        <p:nvPicPr>
          <p:cNvPr id="8" name="Picture 7">
            <a:extLst>
              <a:ext uri="{FF2B5EF4-FFF2-40B4-BE49-F238E27FC236}">
                <a16:creationId xmlns:a16="http://schemas.microsoft.com/office/drawing/2014/main" id="{5D5716FC-D6B4-6AEE-BA61-3E2EAFD9D911}"/>
              </a:ext>
            </a:extLst>
          </p:cNvPr>
          <p:cNvPicPr>
            <a:picLocks noChangeAspect="1"/>
          </p:cNvPicPr>
          <p:nvPr/>
        </p:nvPicPr>
        <p:blipFill>
          <a:blip r:embed="rId3"/>
          <a:stretch>
            <a:fillRect/>
          </a:stretch>
        </p:blipFill>
        <p:spPr>
          <a:xfrm>
            <a:off x="202095" y="4484062"/>
            <a:ext cx="2456389" cy="1849543"/>
          </a:xfrm>
          <a:prstGeom prst="rect">
            <a:avLst/>
          </a:prstGeom>
        </p:spPr>
      </p:pic>
      <p:pic>
        <p:nvPicPr>
          <p:cNvPr id="9" name="Picture 8">
            <a:extLst>
              <a:ext uri="{FF2B5EF4-FFF2-40B4-BE49-F238E27FC236}">
                <a16:creationId xmlns:a16="http://schemas.microsoft.com/office/drawing/2014/main" id="{5439D275-120D-D33F-F2FB-643E1F56BD3C}"/>
              </a:ext>
            </a:extLst>
          </p:cNvPr>
          <p:cNvPicPr>
            <a:picLocks noChangeAspect="1"/>
          </p:cNvPicPr>
          <p:nvPr/>
        </p:nvPicPr>
        <p:blipFill>
          <a:blip r:embed="rId4"/>
          <a:stretch>
            <a:fillRect/>
          </a:stretch>
        </p:blipFill>
        <p:spPr>
          <a:xfrm>
            <a:off x="2693504" y="4524510"/>
            <a:ext cx="2348948" cy="1768645"/>
          </a:xfrm>
          <a:prstGeom prst="rect">
            <a:avLst/>
          </a:prstGeom>
        </p:spPr>
      </p:pic>
      <p:sp>
        <p:nvSpPr>
          <p:cNvPr id="10" name="AutoShape 8">
            <a:extLst>
              <a:ext uri="{FF2B5EF4-FFF2-40B4-BE49-F238E27FC236}">
                <a16:creationId xmlns:a16="http://schemas.microsoft.com/office/drawing/2014/main" id="{84BEA128-C791-450A-6E3C-7EC019E1D4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63414F5-656E-4D98-0356-37C7AC5C4740}"/>
              </a:ext>
            </a:extLst>
          </p:cNvPr>
          <p:cNvPicPr>
            <a:picLocks noChangeAspect="1"/>
          </p:cNvPicPr>
          <p:nvPr/>
        </p:nvPicPr>
        <p:blipFill>
          <a:blip r:embed="rId5"/>
          <a:stretch>
            <a:fillRect/>
          </a:stretch>
        </p:blipFill>
        <p:spPr>
          <a:xfrm>
            <a:off x="2668423" y="2363228"/>
            <a:ext cx="2456389" cy="1849543"/>
          </a:xfrm>
          <a:prstGeom prst="rect">
            <a:avLst/>
          </a:prstGeom>
        </p:spPr>
      </p:pic>
      <p:sp>
        <p:nvSpPr>
          <p:cNvPr id="12" name="AutoShape 10">
            <a:extLst>
              <a:ext uri="{FF2B5EF4-FFF2-40B4-BE49-F238E27FC236}">
                <a16:creationId xmlns:a16="http://schemas.microsoft.com/office/drawing/2014/main" id="{4523B3CB-8D70-1D71-F71C-FBDBBE07C58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31FA2821-EF07-7D0D-0E07-481E04E0DEA1}"/>
              </a:ext>
            </a:extLst>
          </p:cNvPr>
          <p:cNvPicPr>
            <a:picLocks noChangeAspect="1"/>
          </p:cNvPicPr>
          <p:nvPr/>
        </p:nvPicPr>
        <p:blipFill>
          <a:blip r:embed="rId6"/>
          <a:stretch>
            <a:fillRect/>
          </a:stretch>
        </p:blipFill>
        <p:spPr>
          <a:xfrm>
            <a:off x="5146649" y="2399395"/>
            <a:ext cx="2267942" cy="1707651"/>
          </a:xfrm>
          <a:prstGeom prst="rect">
            <a:avLst/>
          </a:prstGeom>
        </p:spPr>
      </p:pic>
      <p:sp>
        <p:nvSpPr>
          <p:cNvPr id="14" name="AutoShape 12">
            <a:extLst>
              <a:ext uri="{FF2B5EF4-FFF2-40B4-BE49-F238E27FC236}">
                <a16:creationId xmlns:a16="http://schemas.microsoft.com/office/drawing/2014/main" id="{F459B2D3-3E7E-0C8C-4E34-497139D6448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5178849A-B11D-EC37-0C1F-667C6E6CC10B}"/>
              </a:ext>
            </a:extLst>
          </p:cNvPr>
          <p:cNvPicPr>
            <a:picLocks noChangeAspect="1"/>
          </p:cNvPicPr>
          <p:nvPr/>
        </p:nvPicPr>
        <p:blipFill>
          <a:blip r:embed="rId7"/>
          <a:stretch>
            <a:fillRect/>
          </a:stretch>
        </p:blipFill>
        <p:spPr>
          <a:xfrm>
            <a:off x="7454348" y="2399395"/>
            <a:ext cx="2267942" cy="1707651"/>
          </a:xfrm>
          <a:prstGeom prst="rect">
            <a:avLst/>
          </a:prstGeom>
        </p:spPr>
      </p:pic>
      <p:pic>
        <p:nvPicPr>
          <p:cNvPr id="16" name="Picture 15">
            <a:extLst>
              <a:ext uri="{FF2B5EF4-FFF2-40B4-BE49-F238E27FC236}">
                <a16:creationId xmlns:a16="http://schemas.microsoft.com/office/drawing/2014/main" id="{A89B1E2A-DA1B-302F-3166-455121E9094A}"/>
              </a:ext>
            </a:extLst>
          </p:cNvPr>
          <p:cNvPicPr>
            <a:picLocks noChangeAspect="1"/>
          </p:cNvPicPr>
          <p:nvPr/>
        </p:nvPicPr>
        <p:blipFill>
          <a:blip r:embed="rId8"/>
          <a:stretch>
            <a:fillRect/>
          </a:stretch>
        </p:blipFill>
        <p:spPr>
          <a:xfrm>
            <a:off x="5168792" y="4560754"/>
            <a:ext cx="2223655" cy="1674305"/>
          </a:xfrm>
          <a:prstGeom prst="rect">
            <a:avLst/>
          </a:prstGeom>
        </p:spPr>
      </p:pic>
      <p:sp>
        <p:nvSpPr>
          <p:cNvPr id="17" name="AutoShape 14">
            <a:extLst>
              <a:ext uri="{FF2B5EF4-FFF2-40B4-BE49-F238E27FC236}">
                <a16:creationId xmlns:a16="http://schemas.microsoft.com/office/drawing/2014/main" id="{88D6D3F2-E117-741D-4AC4-112DE4136258}"/>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5FBA6887-AE47-B5FD-853E-F73E9AC5EC9B}"/>
              </a:ext>
            </a:extLst>
          </p:cNvPr>
          <p:cNvPicPr>
            <a:picLocks noChangeAspect="1"/>
          </p:cNvPicPr>
          <p:nvPr/>
        </p:nvPicPr>
        <p:blipFill>
          <a:blip r:embed="rId9"/>
          <a:stretch>
            <a:fillRect/>
          </a:stretch>
        </p:blipFill>
        <p:spPr>
          <a:xfrm>
            <a:off x="7444411" y="4586476"/>
            <a:ext cx="2348948" cy="1768645"/>
          </a:xfrm>
          <a:prstGeom prst="rect">
            <a:avLst/>
          </a:prstGeom>
        </p:spPr>
      </p:pic>
      <p:cxnSp>
        <p:nvCxnSpPr>
          <p:cNvPr id="20" name="Straight Connector 19">
            <a:extLst>
              <a:ext uri="{FF2B5EF4-FFF2-40B4-BE49-F238E27FC236}">
                <a16:creationId xmlns:a16="http://schemas.microsoft.com/office/drawing/2014/main" id="{CCD6EA69-095F-47B6-809F-1D776EB3865B}"/>
              </a:ext>
            </a:extLst>
          </p:cNvPr>
          <p:cNvCxnSpPr/>
          <p:nvPr/>
        </p:nvCxnSpPr>
        <p:spPr>
          <a:xfrm flipH="1">
            <a:off x="167075" y="4313583"/>
            <a:ext cx="98515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251F47E-B272-8953-5CC9-559CB7E44396}"/>
              </a:ext>
            </a:extLst>
          </p:cNvPr>
          <p:cNvCxnSpPr/>
          <p:nvPr/>
        </p:nvCxnSpPr>
        <p:spPr>
          <a:xfrm>
            <a:off x="9939130" y="3091070"/>
            <a:ext cx="46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9A37D52-5F2F-AAF6-C7D3-E9058BD016AC}"/>
              </a:ext>
            </a:extLst>
          </p:cNvPr>
          <p:cNvCxnSpPr/>
          <p:nvPr/>
        </p:nvCxnSpPr>
        <p:spPr>
          <a:xfrm>
            <a:off x="9962323" y="5489711"/>
            <a:ext cx="46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C11901-39A3-0C7C-021B-D3272BA9CE2F}"/>
              </a:ext>
            </a:extLst>
          </p:cNvPr>
          <p:cNvSpPr txBox="1"/>
          <p:nvPr/>
        </p:nvSpPr>
        <p:spPr>
          <a:xfrm>
            <a:off x="10429463" y="2908852"/>
            <a:ext cx="1148712" cy="369332"/>
          </a:xfrm>
          <a:prstGeom prst="rect">
            <a:avLst/>
          </a:prstGeom>
          <a:noFill/>
        </p:spPr>
        <p:txBody>
          <a:bodyPr wrap="none" rtlCol="0">
            <a:spAutoFit/>
          </a:bodyPr>
          <a:lstStyle/>
          <a:p>
            <a:r>
              <a:rPr lang="en-US" dirty="0"/>
              <a:t>“Obi-wan”</a:t>
            </a:r>
          </a:p>
        </p:txBody>
      </p:sp>
      <p:sp>
        <p:nvSpPr>
          <p:cNvPr id="25" name="TextBox 24">
            <a:extLst>
              <a:ext uri="{FF2B5EF4-FFF2-40B4-BE49-F238E27FC236}">
                <a16:creationId xmlns:a16="http://schemas.microsoft.com/office/drawing/2014/main" id="{5578A394-1980-F16B-5995-F8C6A8C9B47E}"/>
              </a:ext>
            </a:extLst>
          </p:cNvPr>
          <p:cNvSpPr txBox="1"/>
          <p:nvPr/>
        </p:nvSpPr>
        <p:spPr>
          <a:xfrm>
            <a:off x="10492412" y="5327370"/>
            <a:ext cx="1098378" cy="369332"/>
          </a:xfrm>
          <a:prstGeom prst="rect">
            <a:avLst/>
          </a:prstGeom>
          <a:noFill/>
        </p:spPr>
        <p:txBody>
          <a:bodyPr wrap="none" rtlCol="0">
            <a:spAutoFit/>
          </a:bodyPr>
          <a:lstStyle/>
          <a:p>
            <a:r>
              <a:rPr lang="en-US" dirty="0"/>
              <a:t>“Katniss”</a:t>
            </a:r>
          </a:p>
        </p:txBody>
      </p:sp>
    </p:spTree>
    <p:extLst>
      <p:ext uri="{BB962C8B-B14F-4D97-AF65-F5344CB8AC3E}">
        <p14:creationId xmlns:p14="http://schemas.microsoft.com/office/powerpoint/2010/main" val="3593306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B22A-4D22-2B0A-771E-C731502C7546}"/>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18480646-5F8D-83E7-DA1B-7ADA72480121}"/>
              </a:ext>
            </a:extLst>
          </p:cNvPr>
          <p:cNvSpPr>
            <a:spLocks noGrp="1"/>
          </p:cNvSpPr>
          <p:nvPr>
            <p:ph idx="1"/>
          </p:nvPr>
        </p:nvSpPr>
        <p:spPr>
          <a:xfrm>
            <a:off x="5517874" y="502879"/>
            <a:ext cx="10515600" cy="4351338"/>
          </a:xfrm>
        </p:spPr>
        <p:txBody>
          <a:bodyPr/>
          <a:lstStyle/>
          <a:p>
            <a:pPr marL="0" indent="0">
              <a:buNone/>
            </a:pPr>
            <a:r>
              <a:rPr lang="en-US" dirty="0"/>
              <a:t>We might want to:</a:t>
            </a:r>
          </a:p>
          <a:p>
            <a:pPr lvl="1"/>
            <a:r>
              <a:rPr lang="en-US" dirty="0"/>
              <a:t>Tell them apart</a:t>
            </a:r>
          </a:p>
          <a:p>
            <a:pPr lvl="1"/>
            <a:r>
              <a:rPr lang="en-US" dirty="0"/>
              <a:t>Label photos</a:t>
            </a:r>
          </a:p>
          <a:p>
            <a:pPr lvl="1"/>
            <a:r>
              <a:rPr lang="en-US" dirty="0"/>
              <a:t>Control a food dish</a:t>
            </a:r>
          </a:p>
          <a:p>
            <a:pPr lvl="1"/>
            <a:endParaRPr lang="en-US" dirty="0"/>
          </a:p>
        </p:txBody>
      </p:sp>
      <p:pic>
        <p:nvPicPr>
          <p:cNvPr id="7" name="Picture 6">
            <a:extLst>
              <a:ext uri="{FF2B5EF4-FFF2-40B4-BE49-F238E27FC236}">
                <a16:creationId xmlns:a16="http://schemas.microsoft.com/office/drawing/2014/main" id="{726BCB9D-F26A-9DB4-BC62-E459CA437ECE}"/>
              </a:ext>
            </a:extLst>
          </p:cNvPr>
          <p:cNvPicPr>
            <a:picLocks noChangeAspect="1"/>
          </p:cNvPicPr>
          <p:nvPr/>
        </p:nvPicPr>
        <p:blipFill>
          <a:blip r:embed="rId2"/>
          <a:stretch>
            <a:fillRect/>
          </a:stretch>
        </p:blipFill>
        <p:spPr>
          <a:xfrm>
            <a:off x="192154" y="2412370"/>
            <a:ext cx="2352261" cy="1771139"/>
          </a:xfrm>
          <a:prstGeom prst="rect">
            <a:avLst/>
          </a:prstGeom>
        </p:spPr>
      </p:pic>
      <p:pic>
        <p:nvPicPr>
          <p:cNvPr id="8" name="Picture 7">
            <a:extLst>
              <a:ext uri="{FF2B5EF4-FFF2-40B4-BE49-F238E27FC236}">
                <a16:creationId xmlns:a16="http://schemas.microsoft.com/office/drawing/2014/main" id="{5D5716FC-D6B4-6AEE-BA61-3E2EAFD9D911}"/>
              </a:ext>
            </a:extLst>
          </p:cNvPr>
          <p:cNvPicPr>
            <a:picLocks noChangeAspect="1"/>
          </p:cNvPicPr>
          <p:nvPr/>
        </p:nvPicPr>
        <p:blipFill>
          <a:blip r:embed="rId3"/>
          <a:stretch>
            <a:fillRect/>
          </a:stretch>
        </p:blipFill>
        <p:spPr>
          <a:xfrm>
            <a:off x="202095" y="4484062"/>
            <a:ext cx="2456389" cy="1849543"/>
          </a:xfrm>
          <a:prstGeom prst="rect">
            <a:avLst/>
          </a:prstGeom>
        </p:spPr>
      </p:pic>
      <p:pic>
        <p:nvPicPr>
          <p:cNvPr id="9" name="Picture 8">
            <a:extLst>
              <a:ext uri="{FF2B5EF4-FFF2-40B4-BE49-F238E27FC236}">
                <a16:creationId xmlns:a16="http://schemas.microsoft.com/office/drawing/2014/main" id="{5439D275-120D-D33F-F2FB-643E1F56BD3C}"/>
              </a:ext>
            </a:extLst>
          </p:cNvPr>
          <p:cNvPicPr>
            <a:picLocks noChangeAspect="1"/>
          </p:cNvPicPr>
          <p:nvPr/>
        </p:nvPicPr>
        <p:blipFill>
          <a:blip r:embed="rId4"/>
          <a:stretch>
            <a:fillRect/>
          </a:stretch>
        </p:blipFill>
        <p:spPr>
          <a:xfrm>
            <a:off x="2693504" y="4524510"/>
            <a:ext cx="2348948" cy="1768645"/>
          </a:xfrm>
          <a:prstGeom prst="rect">
            <a:avLst/>
          </a:prstGeom>
        </p:spPr>
      </p:pic>
      <p:sp>
        <p:nvSpPr>
          <p:cNvPr id="10" name="AutoShape 8">
            <a:extLst>
              <a:ext uri="{FF2B5EF4-FFF2-40B4-BE49-F238E27FC236}">
                <a16:creationId xmlns:a16="http://schemas.microsoft.com/office/drawing/2014/main" id="{84BEA128-C791-450A-6E3C-7EC019E1D41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63414F5-656E-4D98-0356-37C7AC5C4740}"/>
              </a:ext>
            </a:extLst>
          </p:cNvPr>
          <p:cNvPicPr>
            <a:picLocks noChangeAspect="1"/>
          </p:cNvPicPr>
          <p:nvPr/>
        </p:nvPicPr>
        <p:blipFill>
          <a:blip r:embed="rId5"/>
          <a:stretch>
            <a:fillRect/>
          </a:stretch>
        </p:blipFill>
        <p:spPr>
          <a:xfrm>
            <a:off x="2668423" y="2363228"/>
            <a:ext cx="2456389" cy="1849543"/>
          </a:xfrm>
          <a:prstGeom prst="rect">
            <a:avLst/>
          </a:prstGeom>
        </p:spPr>
      </p:pic>
      <p:sp>
        <p:nvSpPr>
          <p:cNvPr id="12" name="AutoShape 10">
            <a:extLst>
              <a:ext uri="{FF2B5EF4-FFF2-40B4-BE49-F238E27FC236}">
                <a16:creationId xmlns:a16="http://schemas.microsoft.com/office/drawing/2014/main" id="{4523B3CB-8D70-1D71-F71C-FBDBBE07C58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31FA2821-EF07-7D0D-0E07-481E04E0DEA1}"/>
              </a:ext>
            </a:extLst>
          </p:cNvPr>
          <p:cNvPicPr>
            <a:picLocks noChangeAspect="1"/>
          </p:cNvPicPr>
          <p:nvPr/>
        </p:nvPicPr>
        <p:blipFill>
          <a:blip r:embed="rId6"/>
          <a:stretch>
            <a:fillRect/>
          </a:stretch>
        </p:blipFill>
        <p:spPr>
          <a:xfrm>
            <a:off x="5146649" y="2399395"/>
            <a:ext cx="2267942" cy="1707651"/>
          </a:xfrm>
          <a:prstGeom prst="rect">
            <a:avLst/>
          </a:prstGeom>
        </p:spPr>
      </p:pic>
      <p:sp>
        <p:nvSpPr>
          <p:cNvPr id="14" name="AutoShape 12">
            <a:extLst>
              <a:ext uri="{FF2B5EF4-FFF2-40B4-BE49-F238E27FC236}">
                <a16:creationId xmlns:a16="http://schemas.microsoft.com/office/drawing/2014/main" id="{F459B2D3-3E7E-0C8C-4E34-497139D6448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5178849A-B11D-EC37-0C1F-667C6E6CC10B}"/>
              </a:ext>
            </a:extLst>
          </p:cNvPr>
          <p:cNvPicPr>
            <a:picLocks noChangeAspect="1"/>
          </p:cNvPicPr>
          <p:nvPr/>
        </p:nvPicPr>
        <p:blipFill>
          <a:blip r:embed="rId7"/>
          <a:stretch>
            <a:fillRect/>
          </a:stretch>
        </p:blipFill>
        <p:spPr>
          <a:xfrm>
            <a:off x="7454348" y="2399395"/>
            <a:ext cx="2267942" cy="1707651"/>
          </a:xfrm>
          <a:prstGeom prst="rect">
            <a:avLst/>
          </a:prstGeom>
        </p:spPr>
      </p:pic>
      <p:pic>
        <p:nvPicPr>
          <p:cNvPr id="16" name="Picture 15">
            <a:extLst>
              <a:ext uri="{FF2B5EF4-FFF2-40B4-BE49-F238E27FC236}">
                <a16:creationId xmlns:a16="http://schemas.microsoft.com/office/drawing/2014/main" id="{A89B1E2A-DA1B-302F-3166-455121E9094A}"/>
              </a:ext>
            </a:extLst>
          </p:cNvPr>
          <p:cNvPicPr>
            <a:picLocks noChangeAspect="1"/>
          </p:cNvPicPr>
          <p:nvPr/>
        </p:nvPicPr>
        <p:blipFill>
          <a:blip r:embed="rId8"/>
          <a:stretch>
            <a:fillRect/>
          </a:stretch>
        </p:blipFill>
        <p:spPr>
          <a:xfrm>
            <a:off x="5168792" y="4560754"/>
            <a:ext cx="2223655" cy="1674305"/>
          </a:xfrm>
          <a:prstGeom prst="rect">
            <a:avLst/>
          </a:prstGeom>
        </p:spPr>
      </p:pic>
      <p:sp>
        <p:nvSpPr>
          <p:cNvPr id="17" name="AutoShape 14">
            <a:extLst>
              <a:ext uri="{FF2B5EF4-FFF2-40B4-BE49-F238E27FC236}">
                <a16:creationId xmlns:a16="http://schemas.microsoft.com/office/drawing/2014/main" id="{88D6D3F2-E117-741D-4AC4-112DE4136258}"/>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5FBA6887-AE47-B5FD-853E-F73E9AC5EC9B}"/>
              </a:ext>
            </a:extLst>
          </p:cNvPr>
          <p:cNvPicPr>
            <a:picLocks noChangeAspect="1"/>
          </p:cNvPicPr>
          <p:nvPr/>
        </p:nvPicPr>
        <p:blipFill>
          <a:blip r:embed="rId9"/>
          <a:stretch>
            <a:fillRect/>
          </a:stretch>
        </p:blipFill>
        <p:spPr>
          <a:xfrm>
            <a:off x="7444411" y="4586476"/>
            <a:ext cx="2348948" cy="1768645"/>
          </a:xfrm>
          <a:prstGeom prst="rect">
            <a:avLst/>
          </a:prstGeom>
        </p:spPr>
      </p:pic>
      <p:cxnSp>
        <p:nvCxnSpPr>
          <p:cNvPr id="20" name="Straight Connector 19">
            <a:extLst>
              <a:ext uri="{FF2B5EF4-FFF2-40B4-BE49-F238E27FC236}">
                <a16:creationId xmlns:a16="http://schemas.microsoft.com/office/drawing/2014/main" id="{CCD6EA69-095F-47B6-809F-1D776EB3865B}"/>
              </a:ext>
            </a:extLst>
          </p:cNvPr>
          <p:cNvCxnSpPr/>
          <p:nvPr/>
        </p:nvCxnSpPr>
        <p:spPr>
          <a:xfrm flipH="1">
            <a:off x="167075" y="4313583"/>
            <a:ext cx="98515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251F47E-B272-8953-5CC9-559CB7E44396}"/>
              </a:ext>
            </a:extLst>
          </p:cNvPr>
          <p:cNvCxnSpPr/>
          <p:nvPr/>
        </p:nvCxnSpPr>
        <p:spPr>
          <a:xfrm>
            <a:off x="9939130" y="3091070"/>
            <a:ext cx="46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9A37D52-5F2F-AAF6-C7D3-E9058BD016AC}"/>
              </a:ext>
            </a:extLst>
          </p:cNvPr>
          <p:cNvCxnSpPr/>
          <p:nvPr/>
        </p:nvCxnSpPr>
        <p:spPr>
          <a:xfrm>
            <a:off x="9962323" y="5489711"/>
            <a:ext cx="467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C11901-39A3-0C7C-021B-D3272BA9CE2F}"/>
              </a:ext>
            </a:extLst>
          </p:cNvPr>
          <p:cNvSpPr txBox="1"/>
          <p:nvPr/>
        </p:nvSpPr>
        <p:spPr>
          <a:xfrm>
            <a:off x="10429463" y="2908852"/>
            <a:ext cx="1148712" cy="369332"/>
          </a:xfrm>
          <a:prstGeom prst="rect">
            <a:avLst/>
          </a:prstGeom>
          <a:noFill/>
        </p:spPr>
        <p:txBody>
          <a:bodyPr wrap="none" rtlCol="0">
            <a:spAutoFit/>
          </a:bodyPr>
          <a:lstStyle/>
          <a:p>
            <a:r>
              <a:rPr lang="en-US" dirty="0"/>
              <a:t>“Obi-wan”</a:t>
            </a:r>
          </a:p>
        </p:txBody>
      </p:sp>
      <p:sp>
        <p:nvSpPr>
          <p:cNvPr id="25" name="TextBox 24">
            <a:extLst>
              <a:ext uri="{FF2B5EF4-FFF2-40B4-BE49-F238E27FC236}">
                <a16:creationId xmlns:a16="http://schemas.microsoft.com/office/drawing/2014/main" id="{5578A394-1980-F16B-5995-F8C6A8C9B47E}"/>
              </a:ext>
            </a:extLst>
          </p:cNvPr>
          <p:cNvSpPr txBox="1"/>
          <p:nvPr/>
        </p:nvSpPr>
        <p:spPr>
          <a:xfrm>
            <a:off x="10492412" y="5327370"/>
            <a:ext cx="1098378" cy="369332"/>
          </a:xfrm>
          <a:prstGeom prst="rect">
            <a:avLst/>
          </a:prstGeom>
          <a:noFill/>
        </p:spPr>
        <p:txBody>
          <a:bodyPr wrap="none" rtlCol="0">
            <a:spAutoFit/>
          </a:bodyPr>
          <a:lstStyle/>
          <a:p>
            <a:r>
              <a:rPr lang="en-US" dirty="0"/>
              <a:t>“Katniss”</a:t>
            </a:r>
          </a:p>
        </p:txBody>
      </p:sp>
    </p:spTree>
    <p:extLst>
      <p:ext uri="{BB962C8B-B14F-4D97-AF65-F5344CB8AC3E}">
        <p14:creationId xmlns:p14="http://schemas.microsoft.com/office/powerpoint/2010/main" val="3225168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1C19-6316-BD7B-2ECA-6756A91418A5}"/>
              </a:ext>
            </a:extLst>
          </p:cNvPr>
          <p:cNvSpPr>
            <a:spLocks noGrp="1"/>
          </p:cNvSpPr>
          <p:nvPr>
            <p:ph type="title"/>
          </p:nvPr>
        </p:nvSpPr>
        <p:spPr/>
        <p:txBody>
          <a:bodyPr/>
          <a:lstStyle/>
          <a:p>
            <a:r>
              <a:rPr lang="en-US" dirty="0"/>
              <a:t>Classification issues</a:t>
            </a:r>
          </a:p>
        </p:txBody>
      </p:sp>
      <p:sp>
        <p:nvSpPr>
          <p:cNvPr id="3" name="Content Placeholder 2">
            <a:extLst>
              <a:ext uri="{FF2B5EF4-FFF2-40B4-BE49-F238E27FC236}">
                <a16:creationId xmlns:a16="http://schemas.microsoft.com/office/drawing/2014/main" id="{875C8556-0F61-2DE6-47C1-CCE90EFA9561}"/>
              </a:ext>
            </a:extLst>
          </p:cNvPr>
          <p:cNvSpPr>
            <a:spLocks noGrp="1"/>
          </p:cNvSpPr>
          <p:nvPr>
            <p:ph idx="1"/>
          </p:nvPr>
        </p:nvSpPr>
        <p:spPr/>
        <p:txBody>
          <a:bodyPr/>
          <a:lstStyle/>
          <a:p>
            <a:r>
              <a:rPr lang="en-US" dirty="0"/>
              <a:t>So what happens when the classifier sees: </a:t>
            </a:r>
          </a:p>
        </p:txBody>
      </p:sp>
      <p:pic>
        <p:nvPicPr>
          <p:cNvPr id="4" name="Picture 3">
            <a:extLst>
              <a:ext uri="{FF2B5EF4-FFF2-40B4-BE49-F238E27FC236}">
                <a16:creationId xmlns:a16="http://schemas.microsoft.com/office/drawing/2014/main" id="{D0EE37CE-C4AF-F407-A11F-5CBFAD35F0F4}"/>
              </a:ext>
            </a:extLst>
          </p:cNvPr>
          <p:cNvPicPr>
            <a:picLocks noChangeAspect="1"/>
          </p:cNvPicPr>
          <p:nvPr/>
        </p:nvPicPr>
        <p:blipFill>
          <a:blip r:embed="rId2"/>
          <a:stretch>
            <a:fillRect/>
          </a:stretch>
        </p:blipFill>
        <p:spPr>
          <a:xfrm>
            <a:off x="838200" y="2564295"/>
            <a:ext cx="2581056" cy="3428999"/>
          </a:xfrm>
          <a:prstGeom prst="rect">
            <a:avLst/>
          </a:prstGeom>
        </p:spPr>
      </p:pic>
      <p:pic>
        <p:nvPicPr>
          <p:cNvPr id="5" name="Picture 4">
            <a:extLst>
              <a:ext uri="{FF2B5EF4-FFF2-40B4-BE49-F238E27FC236}">
                <a16:creationId xmlns:a16="http://schemas.microsoft.com/office/drawing/2014/main" id="{87D3374A-AB5B-47AD-582D-BBD969023AE1}"/>
              </a:ext>
            </a:extLst>
          </p:cNvPr>
          <p:cNvPicPr>
            <a:picLocks noChangeAspect="1"/>
          </p:cNvPicPr>
          <p:nvPr/>
        </p:nvPicPr>
        <p:blipFill>
          <a:blip r:embed="rId3"/>
          <a:stretch>
            <a:fillRect/>
          </a:stretch>
        </p:blipFill>
        <p:spPr>
          <a:xfrm>
            <a:off x="3747052" y="2564295"/>
            <a:ext cx="3154017" cy="2374823"/>
          </a:xfrm>
          <a:prstGeom prst="rect">
            <a:avLst/>
          </a:prstGeom>
        </p:spPr>
      </p:pic>
      <p:pic>
        <p:nvPicPr>
          <p:cNvPr id="3074" name="Picture 2" descr="Garfield (character) - Wikipedia">
            <a:extLst>
              <a:ext uri="{FF2B5EF4-FFF2-40B4-BE49-F238E27FC236}">
                <a16:creationId xmlns:a16="http://schemas.microsoft.com/office/drawing/2014/main" id="{5E9BEE2F-352B-FE4C-3B1E-3D304C4C0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998" y="1095778"/>
            <a:ext cx="3695700" cy="2197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10 Orange Dog Breeds: Names &amp; Features ...">
            <a:extLst>
              <a:ext uri="{FF2B5EF4-FFF2-40B4-BE49-F238E27FC236}">
                <a16:creationId xmlns:a16="http://schemas.microsoft.com/office/drawing/2014/main" id="{82553705-B8E9-905C-E2ED-64592A9BF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865" y="3904068"/>
            <a:ext cx="3937000" cy="207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860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1C19-6316-BD7B-2ECA-6756A91418A5}"/>
              </a:ext>
            </a:extLst>
          </p:cNvPr>
          <p:cNvSpPr>
            <a:spLocks noGrp="1"/>
          </p:cNvSpPr>
          <p:nvPr>
            <p:ph type="title"/>
          </p:nvPr>
        </p:nvSpPr>
        <p:spPr/>
        <p:txBody>
          <a:bodyPr/>
          <a:lstStyle/>
          <a:p>
            <a:r>
              <a:rPr lang="en-US" dirty="0"/>
              <a:t>Classification issues</a:t>
            </a:r>
          </a:p>
        </p:txBody>
      </p:sp>
      <p:sp>
        <p:nvSpPr>
          <p:cNvPr id="3" name="Content Placeholder 2">
            <a:extLst>
              <a:ext uri="{FF2B5EF4-FFF2-40B4-BE49-F238E27FC236}">
                <a16:creationId xmlns:a16="http://schemas.microsoft.com/office/drawing/2014/main" id="{875C8556-0F61-2DE6-47C1-CCE90EFA9561}"/>
              </a:ext>
            </a:extLst>
          </p:cNvPr>
          <p:cNvSpPr>
            <a:spLocks noGrp="1"/>
          </p:cNvSpPr>
          <p:nvPr>
            <p:ph idx="1"/>
          </p:nvPr>
        </p:nvSpPr>
        <p:spPr/>
        <p:txBody>
          <a:bodyPr/>
          <a:lstStyle/>
          <a:p>
            <a:r>
              <a:rPr lang="en-US" dirty="0"/>
              <a:t>So what happens when the classifier sees: </a:t>
            </a:r>
          </a:p>
        </p:txBody>
      </p:sp>
      <p:pic>
        <p:nvPicPr>
          <p:cNvPr id="4" name="Picture 3">
            <a:extLst>
              <a:ext uri="{FF2B5EF4-FFF2-40B4-BE49-F238E27FC236}">
                <a16:creationId xmlns:a16="http://schemas.microsoft.com/office/drawing/2014/main" id="{D0EE37CE-C4AF-F407-A11F-5CBFAD35F0F4}"/>
              </a:ext>
            </a:extLst>
          </p:cNvPr>
          <p:cNvPicPr>
            <a:picLocks noChangeAspect="1"/>
          </p:cNvPicPr>
          <p:nvPr/>
        </p:nvPicPr>
        <p:blipFill>
          <a:blip r:embed="rId2"/>
          <a:stretch>
            <a:fillRect/>
          </a:stretch>
        </p:blipFill>
        <p:spPr>
          <a:xfrm>
            <a:off x="838200" y="2564295"/>
            <a:ext cx="2581056" cy="3428999"/>
          </a:xfrm>
          <a:prstGeom prst="rect">
            <a:avLst/>
          </a:prstGeom>
        </p:spPr>
      </p:pic>
      <p:pic>
        <p:nvPicPr>
          <p:cNvPr id="5" name="Picture 4">
            <a:extLst>
              <a:ext uri="{FF2B5EF4-FFF2-40B4-BE49-F238E27FC236}">
                <a16:creationId xmlns:a16="http://schemas.microsoft.com/office/drawing/2014/main" id="{87D3374A-AB5B-47AD-582D-BBD969023AE1}"/>
              </a:ext>
            </a:extLst>
          </p:cNvPr>
          <p:cNvPicPr>
            <a:picLocks noChangeAspect="1"/>
          </p:cNvPicPr>
          <p:nvPr/>
        </p:nvPicPr>
        <p:blipFill>
          <a:blip r:embed="rId3"/>
          <a:stretch>
            <a:fillRect/>
          </a:stretch>
        </p:blipFill>
        <p:spPr>
          <a:xfrm>
            <a:off x="3747052" y="2564295"/>
            <a:ext cx="3154017" cy="2374823"/>
          </a:xfrm>
          <a:prstGeom prst="rect">
            <a:avLst/>
          </a:prstGeom>
        </p:spPr>
      </p:pic>
      <p:pic>
        <p:nvPicPr>
          <p:cNvPr id="3074" name="Picture 2" descr="Garfield (character) - Wikipedia">
            <a:extLst>
              <a:ext uri="{FF2B5EF4-FFF2-40B4-BE49-F238E27FC236}">
                <a16:creationId xmlns:a16="http://schemas.microsoft.com/office/drawing/2014/main" id="{5E9BEE2F-352B-FE4C-3B1E-3D304C4C0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998" y="1095778"/>
            <a:ext cx="3695700" cy="2197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10 Orange Dog Breeds: Names &amp; Features ...">
            <a:extLst>
              <a:ext uri="{FF2B5EF4-FFF2-40B4-BE49-F238E27FC236}">
                <a16:creationId xmlns:a16="http://schemas.microsoft.com/office/drawing/2014/main" id="{82553705-B8E9-905C-E2ED-64592A9BF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865" y="3904068"/>
            <a:ext cx="3937000" cy="2070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68FE2C2-7DA2-B7D8-8A56-1F47F57F4E67}"/>
              </a:ext>
            </a:extLst>
          </p:cNvPr>
          <p:cNvSpPr txBox="1"/>
          <p:nvPr/>
        </p:nvSpPr>
        <p:spPr>
          <a:xfrm>
            <a:off x="3747052" y="5168348"/>
            <a:ext cx="3175613" cy="923330"/>
          </a:xfrm>
          <a:prstGeom prst="rect">
            <a:avLst/>
          </a:prstGeom>
          <a:noFill/>
        </p:spPr>
        <p:txBody>
          <a:bodyPr wrap="none" rtlCol="0">
            <a:spAutoFit/>
          </a:bodyPr>
          <a:lstStyle/>
          <a:p>
            <a:r>
              <a:rPr lang="en-US" dirty="0"/>
              <a:t>It depends!</a:t>
            </a:r>
          </a:p>
          <a:p>
            <a:r>
              <a:rPr lang="en-US" dirty="0"/>
              <a:t>In answering this question, we </a:t>
            </a:r>
          </a:p>
          <a:p>
            <a:r>
              <a:rPr lang="en-US" dirty="0"/>
              <a:t>introduce </a:t>
            </a:r>
            <a:r>
              <a:rPr lang="en-US" i="1" dirty="0"/>
              <a:t>bias.</a:t>
            </a:r>
            <a:endParaRPr lang="en-US" dirty="0"/>
          </a:p>
        </p:txBody>
      </p:sp>
    </p:spTree>
    <p:extLst>
      <p:ext uri="{BB962C8B-B14F-4D97-AF65-F5344CB8AC3E}">
        <p14:creationId xmlns:p14="http://schemas.microsoft.com/office/powerpoint/2010/main" val="2821365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C94B-CA5E-AE16-194D-413EDA4F4A1A}"/>
              </a:ext>
            </a:extLst>
          </p:cNvPr>
          <p:cNvSpPr>
            <a:spLocks noGrp="1"/>
          </p:cNvSpPr>
          <p:nvPr>
            <p:ph type="title"/>
          </p:nvPr>
        </p:nvSpPr>
        <p:spPr/>
        <p:txBody>
          <a:bodyPr/>
          <a:lstStyle/>
          <a:p>
            <a:r>
              <a:rPr lang="en-US" dirty="0"/>
              <a:t>Bias</a:t>
            </a:r>
          </a:p>
        </p:txBody>
      </p:sp>
      <p:sp>
        <p:nvSpPr>
          <p:cNvPr id="3" name="Content Placeholder 2">
            <a:extLst>
              <a:ext uri="{FF2B5EF4-FFF2-40B4-BE49-F238E27FC236}">
                <a16:creationId xmlns:a16="http://schemas.microsoft.com/office/drawing/2014/main" id="{5D8EDDE0-F686-E80F-8360-82DAA2903561}"/>
              </a:ext>
            </a:extLst>
          </p:cNvPr>
          <p:cNvSpPr>
            <a:spLocks noGrp="1"/>
          </p:cNvSpPr>
          <p:nvPr>
            <p:ph idx="1"/>
          </p:nvPr>
        </p:nvSpPr>
        <p:spPr>
          <a:xfrm>
            <a:off x="838200" y="1597025"/>
            <a:ext cx="10515600" cy="4351338"/>
          </a:xfrm>
        </p:spPr>
        <p:txBody>
          <a:bodyPr/>
          <a:lstStyle/>
          <a:p>
            <a:r>
              <a:rPr lang="en-US" i="1" dirty="0"/>
              <a:t>Bias</a:t>
            </a:r>
            <a:r>
              <a:rPr lang="en-US" dirty="0"/>
              <a:t> is a complicated term.</a:t>
            </a:r>
          </a:p>
          <a:p>
            <a:r>
              <a:rPr lang="en-US" dirty="0"/>
              <a:t>It can mean </a:t>
            </a:r>
            <a:r>
              <a:rPr lang="en-US" i="1" dirty="0"/>
              <a:t>prejudicial bias</a:t>
            </a:r>
            <a:endParaRPr lang="en-US" dirty="0"/>
          </a:p>
          <a:p>
            <a:pPr lvl="1"/>
            <a:r>
              <a:rPr lang="en-US" dirty="0"/>
              <a:t>Treating individuals unfairly or making judgments based on irrelevant characteristics.</a:t>
            </a:r>
          </a:p>
          <a:p>
            <a:pPr lvl="1"/>
            <a:endParaRPr lang="en-US" dirty="0"/>
          </a:p>
          <a:p>
            <a:r>
              <a:rPr lang="en-US" dirty="0"/>
              <a:t>It can also mean </a:t>
            </a:r>
            <a:r>
              <a:rPr lang="en-US" i="1" dirty="0"/>
              <a:t>inductive bias.</a:t>
            </a:r>
            <a:endParaRPr lang="en-US" dirty="0"/>
          </a:p>
          <a:p>
            <a:pPr lvl="1"/>
            <a:r>
              <a:rPr lang="en-US" dirty="0"/>
              <a:t>How does a human or a program reason from specific-to-general?</a:t>
            </a:r>
          </a:p>
          <a:p>
            <a:pPr lvl="1"/>
            <a:r>
              <a:rPr lang="en-US" dirty="0"/>
              <a:t>Given some pictures of a cat, is this new picture the same cat?</a:t>
            </a:r>
          </a:p>
          <a:p>
            <a:pPr lvl="1"/>
            <a:endParaRPr lang="en-US" dirty="0"/>
          </a:p>
          <a:p>
            <a:r>
              <a:rPr lang="en-US" dirty="0"/>
              <a:t>In real life machine learning problems, they often interact.</a:t>
            </a:r>
          </a:p>
        </p:txBody>
      </p:sp>
    </p:spTree>
    <p:extLst>
      <p:ext uri="{BB962C8B-B14F-4D97-AF65-F5344CB8AC3E}">
        <p14:creationId xmlns:p14="http://schemas.microsoft.com/office/powerpoint/2010/main" val="190003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FCCB-F874-D288-0EF8-DC8B295D16A3}"/>
              </a:ext>
            </a:extLst>
          </p:cNvPr>
          <p:cNvSpPr>
            <a:spLocks noGrp="1"/>
          </p:cNvSpPr>
          <p:nvPr>
            <p:ph type="title"/>
          </p:nvPr>
        </p:nvSpPr>
        <p:spPr/>
        <p:txBody>
          <a:bodyPr/>
          <a:lstStyle/>
          <a:p>
            <a:r>
              <a:rPr lang="en-US" dirty="0"/>
              <a:t>COMPAS</a:t>
            </a:r>
          </a:p>
        </p:txBody>
      </p:sp>
      <p:sp>
        <p:nvSpPr>
          <p:cNvPr id="3" name="Content Placeholder 2">
            <a:extLst>
              <a:ext uri="{FF2B5EF4-FFF2-40B4-BE49-F238E27FC236}">
                <a16:creationId xmlns:a16="http://schemas.microsoft.com/office/drawing/2014/main" id="{8B999477-8AA1-2865-40A8-85B85C9948C8}"/>
              </a:ext>
            </a:extLst>
          </p:cNvPr>
          <p:cNvSpPr>
            <a:spLocks noGrp="1"/>
          </p:cNvSpPr>
          <p:nvPr>
            <p:ph idx="1"/>
          </p:nvPr>
        </p:nvSpPr>
        <p:spPr/>
        <p:txBody>
          <a:bodyPr/>
          <a:lstStyle/>
          <a:p>
            <a:r>
              <a:rPr lang="en-US" dirty="0"/>
              <a:t>COMPAS is a system that was designed to reduce bias, but inadvertently amplified bias instead.</a:t>
            </a:r>
          </a:p>
          <a:p>
            <a:pPr lvl="1"/>
            <a:r>
              <a:rPr lang="en-US" dirty="0"/>
              <a:t>Excellent case study.</a:t>
            </a:r>
          </a:p>
          <a:p>
            <a:pPr lvl="1"/>
            <a:endParaRPr lang="en-US" dirty="0"/>
          </a:p>
          <a:p>
            <a:r>
              <a:rPr lang="en-US" dirty="0"/>
              <a:t>Problem to be solved: How can we minimize the number of people </a:t>
            </a:r>
            <a:r>
              <a:rPr lang="en-US" i="1" dirty="0"/>
              <a:t>unfairly</a:t>
            </a:r>
            <a:r>
              <a:rPr lang="en-US" dirty="0"/>
              <a:t> jailed while awaiting trial?</a:t>
            </a:r>
          </a:p>
          <a:p>
            <a:endParaRPr lang="en-US" dirty="0"/>
          </a:p>
          <a:p>
            <a:pPr marL="0" indent="0">
              <a:buNone/>
            </a:pPr>
            <a:endParaRPr lang="en-US" dirty="0"/>
          </a:p>
        </p:txBody>
      </p:sp>
    </p:spTree>
    <p:extLst>
      <p:ext uri="{BB962C8B-B14F-4D97-AF65-F5344CB8AC3E}">
        <p14:creationId xmlns:p14="http://schemas.microsoft.com/office/powerpoint/2010/main" val="1370023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EBA3-B23E-CF4C-B50D-8B1F80DCE9F9}"/>
              </a:ext>
            </a:extLst>
          </p:cNvPr>
          <p:cNvSpPr>
            <a:spLocks noGrp="1"/>
          </p:cNvSpPr>
          <p:nvPr>
            <p:ph type="title"/>
          </p:nvPr>
        </p:nvSpPr>
        <p:spPr/>
        <p:txBody>
          <a:bodyPr/>
          <a:lstStyle/>
          <a:p>
            <a:r>
              <a:rPr lang="en-US" dirty="0"/>
              <a:t>COMPAS</a:t>
            </a:r>
          </a:p>
        </p:txBody>
      </p:sp>
      <p:sp>
        <p:nvSpPr>
          <p:cNvPr id="3" name="Content Placeholder 2">
            <a:extLst>
              <a:ext uri="{FF2B5EF4-FFF2-40B4-BE49-F238E27FC236}">
                <a16:creationId xmlns:a16="http://schemas.microsoft.com/office/drawing/2014/main" id="{B8C8D757-1DD1-6841-9D53-BCED2DF87E18}"/>
              </a:ext>
            </a:extLst>
          </p:cNvPr>
          <p:cNvSpPr>
            <a:spLocks noGrp="1"/>
          </p:cNvSpPr>
          <p:nvPr>
            <p:ph idx="1"/>
          </p:nvPr>
        </p:nvSpPr>
        <p:spPr/>
        <p:txBody>
          <a:bodyPr/>
          <a:lstStyle/>
          <a:p>
            <a:r>
              <a:rPr lang="en-US" dirty="0"/>
              <a:t>In the US, judges decide whether to hold people awaiting trial.</a:t>
            </a:r>
          </a:p>
          <a:p>
            <a:endParaRPr lang="en-US" dirty="0"/>
          </a:p>
          <a:p>
            <a:r>
              <a:rPr lang="en-US" dirty="0"/>
              <a:t> Potential for human bias.</a:t>
            </a:r>
          </a:p>
          <a:p>
            <a:pPr lvl="1"/>
            <a:r>
              <a:rPr lang="en-US" dirty="0"/>
              <a:t>Bail is a common tool, but is unfair to defendants without money</a:t>
            </a:r>
          </a:p>
          <a:p>
            <a:pPr lvl="1"/>
            <a:r>
              <a:rPr lang="en-US" dirty="0"/>
              <a:t>Could we build a tool that predicts whether someone is a "good risk"?</a:t>
            </a:r>
          </a:p>
          <a:p>
            <a:endParaRPr lang="en-US" dirty="0"/>
          </a:p>
          <a:p>
            <a:r>
              <a:rPr lang="en-US" dirty="0"/>
              <a:t>Challenge: How do we measure risk? </a:t>
            </a:r>
          </a:p>
          <a:p>
            <a:endParaRPr lang="en-US" dirty="0"/>
          </a:p>
        </p:txBody>
      </p:sp>
    </p:spTree>
    <p:extLst>
      <p:ext uri="{BB962C8B-B14F-4D97-AF65-F5344CB8AC3E}">
        <p14:creationId xmlns:p14="http://schemas.microsoft.com/office/powerpoint/2010/main" val="2996462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F5F66-5A21-D442-ADF9-670C91E0CAFD}"/>
              </a:ext>
            </a:extLst>
          </p:cNvPr>
          <p:cNvSpPr>
            <a:spLocks noGrp="1"/>
          </p:cNvSpPr>
          <p:nvPr>
            <p:ph type="title"/>
          </p:nvPr>
        </p:nvSpPr>
        <p:spPr/>
        <p:txBody>
          <a:bodyPr/>
          <a:lstStyle/>
          <a:p>
            <a:r>
              <a:rPr lang="en-US" dirty="0"/>
              <a:t>Building COMPAS</a:t>
            </a:r>
          </a:p>
        </p:txBody>
      </p:sp>
      <p:sp>
        <p:nvSpPr>
          <p:cNvPr id="3" name="Content Placeholder 2">
            <a:extLst>
              <a:ext uri="{FF2B5EF4-FFF2-40B4-BE49-F238E27FC236}">
                <a16:creationId xmlns:a16="http://schemas.microsoft.com/office/drawing/2014/main" id="{137FE387-6D4E-CF46-9335-7DCDF77D56B4}"/>
              </a:ext>
            </a:extLst>
          </p:cNvPr>
          <p:cNvSpPr>
            <a:spLocks noGrp="1"/>
          </p:cNvSpPr>
          <p:nvPr>
            <p:ph idx="1"/>
          </p:nvPr>
        </p:nvSpPr>
        <p:spPr/>
        <p:txBody>
          <a:bodyPr>
            <a:normAutofit fontScale="92500" lnSpcReduction="20000"/>
          </a:bodyPr>
          <a:lstStyle/>
          <a:p>
            <a:r>
              <a:rPr lang="en-US" dirty="0"/>
              <a:t>Take a past dataset of people who were arrested. </a:t>
            </a:r>
          </a:p>
          <a:p>
            <a:endParaRPr lang="en-US" dirty="0"/>
          </a:p>
          <a:p>
            <a:r>
              <a:rPr lang="en-US" dirty="0"/>
              <a:t>Look to see whether, if freed, they were re-arrested. </a:t>
            </a:r>
          </a:p>
          <a:p>
            <a:endParaRPr lang="en-US" dirty="0"/>
          </a:p>
          <a:p>
            <a:r>
              <a:rPr lang="en-US" dirty="0"/>
              <a:t>Try to learn characteristics (age, severity of crime, number of arrests) that predict being rearrested.</a:t>
            </a:r>
          </a:p>
          <a:p>
            <a:endParaRPr lang="en-US" dirty="0"/>
          </a:p>
          <a:p>
            <a:r>
              <a:rPr lang="en-US" dirty="0"/>
              <a:t>Assumption: our past dataset is well-constructed, measures the right things, and is truly predictive.</a:t>
            </a:r>
          </a:p>
          <a:p>
            <a:r>
              <a:rPr lang="en-US" dirty="0"/>
              <a:t>Assumption: the future is like the past.</a:t>
            </a:r>
          </a:p>
          <a:p>
            <a:r>
              <a:rPr lang="en-US" dirty="0"/>
              <a:t>Observation: any biases in our dataset will be reflected in our learner.</a:t>
            </a:r>
          </a:p>
        </p:txBody>
      </p:sp>
    </p:spTree>
    <p:extLst>
      <p:ext uri="{BB962C8B-B14F-4D97-AF65-F5344CB8AC3E}">
        <p14:creationId xmlns:p14="http://schemas.microsoft.com/office/powerpoint/2010/main" val="3727000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CF86-4D3C-254C-8C8B-B6E667ADE143}"/>
              </a:ext>
            </a:extLst>
          </p:cNvPr>
          <p:cNvSpPr>
            <a:spLocks noGrp="1"/>
          </p:cNvSpPr>
          <p:nvPr>
            <p:ph type="title"/>
          </p:nvPr>
        </p:nvSpPr>
        <p:spPr/>
        <p:txBody>
          <a:bodyPr/>
          <a:lstStyle/>
          <a:p>
            <a:r>
              <a:rPr lang="en-US" dirty="0"/>
              <a:t>Fairness</a:t>
            </a:r>
          </a:p>
        </p:txBody>
      </p:sp>
      <p:sp>
        <p:nvSpPr>
          <p:cNvPr id="3" name="Content Placeholder 2">
            <a:extLst>
              <a:ext uri="{FF2B5EF4-FFF2-40B4-BE49-F238E27FC236}">
                <a16:creationId xmlns:a16="http://schemas.microsoft.com/office/drawing/2014/main" id="{D0CFCBB4-D4D7-094E-8D3D-4F1EC57C345E}"/>
              </a:ext>
            </a:extLst>
          </p:cNvPr>
          <p:cNvSpPr>
            <a:spLocks noGrp="1"/>
          </p:cNvSpPr>
          <p:nvPr>
            <p:ph idx="1"/>
          </p:nvPr>
        </p:nvSpPr>
        <p:spPr/>
        <p:txBody>
          <a:bodyPr/>
          <a:lstStyle/>
          <a:p>
            <a:r>
              <a:rPr lang="en-US" dirty="0"/>
              <a:t>Fairness is a core concept in American justice.</a:t>
            </a:r>
          </a:p>
          <a:p>
            <a:endParaRPr lang="en-US" dirty="0"/>
          </a:p>
          <a:p>
            <a:r>
              <a:rPr lang="en-US" dirty="0"/>
              <a:t>It means that the law should apply equally to everyone.</a:t>
            </a:r>
          </a:p>
          <a:p>
            <a:endParaRPr lang="en-US" dirty="0"/>
          </a:p>
          <a:p>
            <a:r>
              <a:rPr lang="en-US" dirty="0"/>
              <a:t>We cannot have two standards, or different rules for different groups.</a:t>
            </a:r>
          </a:p>
        </p:txBody>
      </p:sp>
    </p:spTree>
    <p:extLst>
      <p:ext uri="{BB962C8B-B14F-4D97-AF65-F5344CB8AC3E}">
        <p14:creationId xmlns:p14="http://schemas.microsoft.com/office/powerpoint/2010/main" val="373547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CF86-4D3C-254C-8C8B-B6E667ADE143}"/>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D0CFCBB4-D4D7-094E-8D3D-4F1EC57C345E}"/>
              </a:ext>
            </a:extLst>
          </p:cNvPr>
          <p:cNvSpPr>
            <a:spLocks noGrp="1"/>
          </p:cNvSpPr>
          <p:nvPr>
            <p:ph idx="1"/>
          </p:nvPr>
        </p:nvSpPr>
        <p:spPr/>
        <p:txBody>
          <a:bodyPr/>
          <a:lstStyle/>
          <a:p>
            <a:r>
              <a:rPr lang="en-US" dirty="0"/>
              <a:t>Accuracy is also a core concept in machine learning.</a:t>
            </a:r>
          </a:p>
          <a:p>
            <a:pPr lvl="1"/>
            <a:endParaRPr lang="en-US" dirty="0"/>
          </a:p>
          <a:p>
            <a:r>
              <a:rPr lang="en-US" dirty="0"/>
              <a:t>The tool should minimize the number of people who are misclassified.</a:t>
            </a:r>
          </a:p>
          <a:p>
            <a:pPr lvl="1"/>
            <a:endParaRPr lang="en-US" dirty="0"/>
          </a:p>
          <a:p>
            <a:r>
              <a:rPr lang="en-US" dirty="0"/>
              <a:t>In particular, people should not be needlessly jailed.</a:t>
            </a:r>
          </a:p>
          <a:p>
            <a:pPr lvl="1"/>
            <a:r>
              <a:rPr lang="en-US" dirty="0"/>
              <a:t>This is </a:t>
            </a:r>
            <a:r>
              <a:rPr lang="en-US" i="1" dirty="0"/>
              <a:t>also</a:t>
            </a:r>
            <a:r>
              <a:rPr lang="en-US" dirty="0"/>
              <a:t> a core concept in American justice.</a:t>
            </a:r>
          </a:p>
        </p:txBody>
      </p:sp>
    </p:spTree>
    <p:extLst>
      <p:ext uri="{BB962C8B-B14F-4D97-AF65-F5344CB8AC3E}">
        <p14:creationId xmlns:p14="http://schemas.microsoft.com/office/powerpoint/2010/main" val="4196735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FBE7-13F0-3827-C9A9-6572C24DFC15}"/>
              </a:ext>
            </a:extLst>
          </p:cNvPr>
          <p:cNvSpPr>
            <a:spLocks noGrp="1"/>
          </p:cNvSpPr>
          <p:nvPr>
            <p:ph type="title"/>
          </p:nvPr>
        </p:nvSpPr>
        <p:spPr/>
        <p:txBody>
          <a:bodyPr/>
          <a:lstStyle/>
          <a:p>
            <a:r>
              <a:rPr lang="en-US" dirty="0"/>
              <a:t>So what’s this class about?</a:t>
            </a:r>
          </a:p>
        </p:txBody>
      </p:sp>
      <p:sp>
        <p:nvSpPr>
          <p:cNvPr id="3" name="Content Placeholder 2">
            <a:extLst>
              <a:ext uri="{FF2B5EF4-FFF2-40B4-BE49-F238E27FC236}">
                <a16:creationId xmlns:a16="http://schemas.microsoft.com/office/drawing/2014/main" id="{FF8B0350-E969-BFD9-EA2F-EC9EAACBFC7E}"/>
              </a:ext>
            </a:extLst>
          </p:cNvPr>
          <p:cNvSpPr>
            <a:spLocks noGrp="1"/>
          </p:cNvSpPr>
          <p:nvPr>
            <p:ph idx="1"/>
          </p:nvPr>
        </p:nvSpPr>
        <p:spPr/>
        <p:txBody>
          <a:bodyPr/>
          <a:lstStyle/>
          <a:p>
            <a:r>
              <a:rPr lang="en-US" dirty="0"/>
              <a:t>Chance to discuss the ways that AI is changing our world.</a:t>
            </a:r>
          </a:p>
          <a:p>
            <a:endParaRPr lang="en-US" dirty="0"/>
          </a:p>
          <a:p>
            <a:r>
              <a:rPr lang="en-US" dirty="0"/>
              <a:t>Potential concerns and harms</a:t>
            </a:r>
          </a:p>
          <a:p>
            <a:endParaRPr lang="en-US" dirty="0"/>
          </a:p>
          <a:p>
            <a:r>
              <a:rPr lang="en-US" dirty="0"/>
              <a:t>Positive futures – how can we articulate the world we want to live in?</a:t>
            </a:r>
          </a:p>
        </p:txBody>
      </p:sp>
    </p:spTree>
    <p:extLst>
      <p:ext uri="{BB962C8B-B14F-4D97-AF65-F5344CB8AC3E}">
        <p14:creationId xmlns:p14="http://schemas.microsoft.com/office/powerpoint/2010/main" val="1851370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7CFFA-83BA-2649-9174-E4E4196622CF}"/>
              </a:ext>
            </a:extLst>
          </p:cNvPr>
          <p:cNvSpPr>
            <a:spLocks noGrp="1"/>
          </p:cNvSpPr>
          <p:nvPr>
            <p:ph type="title"/>
          </p:nvPr>
        </p:nvSpPr>
        <p:spPr/>
        <p:txBody>
          <a:bodyPr/>
          <a:lstStyle/>
          <a:p>
            <a:r>
              <a:rPr lang="en-US" dirty="0"/>
              <a:t>Balancing fairness and accuracy</a:t>
            </a:r>
          </a:p>
        </p:txBody>
      </p:sp>
      <p:sp>
        <p:nvSpPr>
          <p:cNvPr id="3" name="Content Placeholder 2">
            <a:extLst>
              <a:ext uri="{FF2B5EF4-FFF2-40B4-BE49-F238E27FC236}">
                <a16:creationId xmlns:a16="http://schemas.microsoft.com/office/drawing/2014/main" id="{8F7004DF-929C-134B-B678-81C59BEC4C5B}"/>
              </a:ext>
            </a:extLst>
          </p:cNvPr>
          <p:cNvSpPr>
            <a:spLocks noGrp="1"/>
          </p:cNvSpPr>
          <p:nvPr>
            <p:ph idx="1"/>
          </p:nvPr>
        </p:nvSpPr>
        <p:spPr/>
        <p:txBody>
          <a:bodyPr/>
          <a:lstStyle/>
          <a:p>
            <a:r>
              <a:rPr lang="en-US" dirty="0"/>
              <a:t>So why was this a problem for COMPAS?</a:t>
            </a:r>
          </a:p>
          <a:p>
            <a:endParaRPr lang="en-US" dirty="0"/>
          </a:p>
          <a:p>
            <a:r>
              <a:rPr lang="en-US" dirty="0"/>
              <a:t>It’s not possible to pick a single threshold across groups that minimizes the number of </a:t>
            </a:r>
            <a:r>
              <a:rPr lang="en-US" i="1" dirty="0"/>
              <a:t>false positives </a:t>
            </a:r>
            <a:r>
              <a:rPr lang="en-US" dirty="0"/>
              <a:t>(people needlessly jailed.)</a:t>
            </a:r>
          </a:p>
          <a:p>
            <a:endParaRPr lang="en-US" dirty="0"/>
          </a:p>
          <a:p>
            <a:r>
              <a:rPr lang="en-US" dirty="0"/>
              <a:t>Note that this is not specific to COMPAS – this will be true for any algorithm when working with this data.</a:t>
            </a:r>
          </a:p>
        </p:txBody>
      </p:sp>
    </p:spTree>
    <p:extLst>
      <p:ext uri="{BB962C8B-B14F-4D97-AF65-F5344CB8AC3E}">
        <p14:creationId xmlns:p14="http://schemas.microsoft.com/office/powerpoint/2010/main" val="235473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EBE6-4258-EE4D-8469-90071CC0BAB5}"/>
              </a:ext>
            </a:extLst>
          </p:cNvPr>
          <p:cNvSpPr>
            <a:spLocks noGrp="1"/>
          </p:cNvSpPr>
          <p:nvPr>
            <p:ph type="title"/>
          </p:nvPr>
        </p:nvSpPr>
        <p:spPr/>
        <p:txBody>
          <a:bodyPr/>
          <a:lstStyle/>
          <a:p>
            <a:r>
              <a:rPr lang="en-US" dirty="0"/>
              <a:t>Biased data</a:t>
            </a:r>
          </a:p>
        </p:txBody>
      </p:sp>
      <p:sp>
        <p:nvSpPr>
          <p:cNvPr id="3" name="Content Placeholder 2">
            <a:extLst>
              <a:ext uri="{FF2B5EF4-FFF2-40B4-BE49-F238E27FC236}">
                <a16:creationId xmlns:a16="http://schemas.microsoft.com/office/drawing/2014/main" id="{B10A706F-5A86-2043-AC32-B96F44DC17DD}"/>
              </a:ext>
            </a:extLst>
          </p:cNvPr>
          <p:cNvSpPr>
            <a:spLocks noGrp="1"/>
          </p:cNvSpPr>
          <p:nvPr>
            <p:ph idx="1"/>
          </p:nvPr>
        </p:nvSpPr>
        <p:spPr/>
        <p:txBody>
          <a:bodyPr/>
          <a:lstStyle/>
          <a:p>
            <a:r>
              <a:rPr lang="en-US" dirty="0"/>
              <a:t>What is the core problem underlying the data that COMPAS uses?</a:t>
            </a:r>
          </a:p>
        </p:txBody>
      </p:sp>
    </p:spTree>
    <p:extLst>
      <p:ext uri="{BB962C8B-B14F-4D97-AF65-F5344CB8AC3E}">
        <p14:creationId xmlns:p14="http://schemas.microsoft.com/office/powerpoint/2010/main" val="3712065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EBE6-4258-EE4D-8469-90071CC0BAB5}"/>
              </a:ext>
            </a:extLst>
          </p:cNvPr>
          <p:cNvSpPr>
            <a:spLocks noGrp="1"/>
          </p:cNvSpPr>
          <p:nvPr>
            <p:ph type="title"/>
          </p:nvPr>
        </p:nvSpPr>
        <p:spPr/>
        <p:txBody>
          <a:bodyPr/>
          <a:lstStyle/>
          <a:p>
            <a:r>
              <a:rPr lang="en-US" dirty="0"/>
              <a:t>Biased data</a:t>
            </a:r>
          </a:p>
        </p:txBody>
      </p:sp>
      <p:sp>
        <p:nvSpPr>
          <p:cNvPr id="3" name="Content Placeholder 2">
            <a:extLst>
              <a:ext uri="{FF2B5EF4-FFF2-40B4-BE49-F238E27FC236}">
                <a16:creationId xmlns:a16="http://schemas.microsoft.com/office/drawing/2014/main" id="{B10A706F-5A86-2043-AC32-B96F44DC17DD}"/>
              </a:ext>
            </a:extLst>
          </p:cNvPr>
          <p:cNvSpPr>
            <a:spLocks noGrp="1"/>
          </p:cNvSpPr>
          <p:nvPr>
            <p:ph idx="1"/>
          </p:nvPr>
        </p:nvSpPr>
        <p:spPr/>
        <p:txBody>
          <a:bodyPr/>
          <a:lstStyle/>
          <a:p>
            <a:r>
              <a:rPr lang="en-US" dirty="0"/>
              <a:t>What is the core problem underlying the data that COMPAS uses?</a:t>
            </a:r>
          </a:p>
          <a:p>
            <a:endParaRPr lang="en-US" dirty="0"/>
          </a:p>
          <a:p>
            <a:r>
              <a:rPr lang="en-US" dirty="0"/>
              <a:t>COMPAS was trained using data from Broward County.</a:t>
            </a:r>
          </a:p>
          <a:p>
            <a:pPr lvl="1"/>
            <a:r>
              <a:rPr lang="en-US" dirty="0"/>
              <a:t>Historically, 52% of Black defendants were rearrested.</a:t>
            </a:r>
          </a:p>
          <a:p>
            <a:pPr lvl="1"/>
            <a:r>
              <a:rPr lang="en-US" dirty="0"/>
              <a:t>39% of white defendants were rearrested.</a:t>
            </a:r>
          </a:p>
          <a:p>
            <a:pPr lvl="1"/>
            <a:endParaRPr lang="en-US" dirty="0"/>
          </a:p>
          <a:p>
            <a:r>
              <a:rPr lang="en-US" dirty="0"/>
              <a:t>But wait! I thought that COMPAS couldn’t use racial data?</a:t>
            </a:r>
          </a:p>
        </p:txBody>
      </p:sp>
    </p:spTree>
    <p:extLst>
      <p:ext uri="{BB962C8B-B14F-4D97-AF65-F5344CB8AC3E}">
        <p14:creationId xmlns:p14="http://schemas.microsoft.com/office/powerpoint/2010/main" val="2642076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4AE39-69FB-4F48-B1B9-F9D2C1B645BF}"/>
              </a:ext>
            </a:extLst>
          </p:cNvPr>
          <p:cNvSpPr>
            <a:spLocks noGrp="1"/>
          </p:cNvSpPr>
          <p:nvPr>
            <p:ph type="title"/>
          </p:nvPr>
        </p:nvSpPr>
        <p:spPr>
          <a:xfrm>
            <a:off x="838200" y="365126"/>
            <a:ext cx="10515600" cy="907084"/>
          </a:xfrm>
        </p:spPr>
        <p:txBody>
          <a:bodyPr/>
          <a:lstStyle/>
          <a:p>
            <a:r>
              <a:rPr lang="en-US" dirty="0"/>
              <a:t>Implicit bias</a:t>
            </a:r>
          </a:p>
        </p:txBody>
      </p:sp>
      <p:sp>
        <p:nvSpPr>
          <p:cNvPr id="3" name="Content Placeholder 2">
            <a:extLst>
              <a:ext uri="{FF2B5EF4-FFF2-40B4-BE49-F238E27FC236}">
                <a16:creationId xmlns:a16="http://schemas.microsoft.com/office/drawing/2014/main" id="{44E263E1-4E20-6B49-8E78-59BAAB4DF1D1}"/>
              </a:ext>
            </a:extLst>
          </p:cNvPr>
          <p:cNvSpPr>
            <a:spLocks noGrp="1"/>
          </p:cNvSpPr>
          <p:nvPr>
            <p:ph idx="1"/>
          </p:nvPr>
        </p:nvSpPr>
        <p:spPr>
          <a:xfrm>
            <a:off x="838200" y="1381539"/>
            <a:ext cx="10515600" cy="4795424"/>
          </a:xfrm>
        </p:spPr>
        <p:txBody>
          <a:bodyPr>
            <a:normAutofit fontScale="92500" lnSpcReduction="20000"/>
          </a:bodyPr>
          <a:lstStyle/>
          <a:p>
            <a:r>
              <a:rPr lang="en-US" dirty="0"/>
              <a:t>Even though COMPAS is not using racial data directly, it is using other data that can correlate with race.</a:t>
            </a:r>
          </a:p>
          <a:p>
            <a:pPr lvl="1"/>
            <a:r>
              <a:rPr lang="en-US" dirty="0"/>
              <a:t>ZIP code, income</a:t>
            </a:r>
          </a:p>
          <a:p>
            <a:pPr lvl="1"/>
            <a:endParaRPr lang="en-US" dirty="0"/>
          </a:p>
          <a:p>
            <a:r>
              <a:rPr lang="en-US" dirty="0"/>
              <a:t>If there is an underlying bias in the data, an algorithm will find it.</a:t>
            </a:r>
          </a:p>
          <a:p>
            <a:pPr lvl="1"/>
            <a:r>
              <a:rPr lang="en-US" dirty="0"/>
              <a:t>In Broward County, minority neighborhoods are more heavily policed, and disproportionately targeted.</a:t>
            </a:r>
          </a:p>
          <a:p>
            <a:pPr lvl="1"/>
            <a:endParaRPr lang="en-US" dirty="0"/>
          </a:p>
          <a:p>
            <a:r>
              <a:rPr lang="en-US" dirty="0"/>
              <a:t>This is an example of </a:t>
            </a:r>
            <a:r>
              <a:rPr lang="en-US" i="1" dirty="0"/>
              <a:t>systemic racism.</a:t>
            </a:r>
            <a:endParaRPr lang="en-US" dirty="0"/>
          </a:p>
          <a:p>
            <a:pPr lvl="1"/>
            <a:r>
              <a:rPr lang="en-US" dirty="0"/>
              <a:t>The individuals involved may or may not be prejudiced, but the system </a:t>
            </a:r>
            <a:r>
              <a:rPr lang="en-US" i="1" dirty="0"/>
              <a:t>as a whole </a:t>
            </a:r>
            <a:r>
              <a:rPr lang="en-US" dirty="0"/>
              <a:t>definitely is.</a:t>
            </a:r>
          </a:p>
          <a:p>
            <a:pPr lvl="1"/>
            <a:endParaRPr lang="en-US" dirty="0"/>
          </a:p>
          <a:p>
            <a:r>
              <a:rPr lang="en-US" dirty="0"/>
              <a:t>The problem is not with the COMPAS algorithm, but with the data it’s trained on.</a:t>
            </a:r>
          </a:p>
          <a:p>
            <a:pPr lvl="1"/>
            <a:r>
              <a:rPr lang="en-US" dirty="0"/>
              <a:t>Human-generated data reflects human prejudices.</a:t>
            </a:r>
          </a:p>
        </p:txBody>
      </p:sp>
    </p:spTree>
    <p:extLst>
      <p:ext uri="{BB962C8B-B14F-4D97-AF65-F5344CB8AC3E}">
        <p14:creationId xmlns:p14="http://schemas.microsoft.com/office/powerpoint/2010/main" val="4247710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9D6EE-885C-83B0-0076-54937897F36B}"/>
              </a:ext>
            </a:extLst>
          </p:cNvPr>
          <p:cNvSpPr>
            <a:spLocks noGrp="1"/>
          </p:cNvSpPr>
          <p:nvPr>
            <p:ph type="title"/>
          </p:nvPr>
        </p:nvSpPr>
        <p:spPr/>
        <p:txBody>
          <a:bodyPr/>
          <a:lstStyle/>
          <a:p>
            <a:r>
              <a:rPr lang="en-US" dirty="0"/>
              <a:t>Amazon hiring</a:t>
            </a:r>
          </a:p>
        </p:txBody>
      </p:sp>
      <p:sp>
        <p:nvSpPr>
          <p:cNvPr id="3" name="Content Placeholder 2">
            <a:extLst>
              <a:ext uri="{FF2B5EF4-FFF2-40B4-BE49-F238E27FC236}">
                <a16:creationId xmlns:a16="http://schemas.microsoft.com/office/drawing/2014/main" id="{130925E7-4EF2-8DDA-A37C-7D9C379C61A4}"/>
              </a:ext>
            </a:extLst>
          </p:cNvPr>
          <p:cNvSpPr>
            <a:spLocks noGrp="1"/>
          </p:cNvSpPr>
          <p:nvPr>
            <p:ph idx="1"/>
          </p:nvPr>
        </p:nvSpPr>
        <p:spPr/>
        <p:txBody>
          <a:bodyPr/>
          <a:lstStyle/>
          <a:p>
            <a:r>
              <a:rPr lang="en-US" dirty="0"/>
              <a:t>In 2015, Amazon wanted to develop a tool to better identify promising candidates.</a:t>
            </a:r>
          </a:p>
          <a:p>
            <a:pPr lvl="1"/>
            <a:r>
              <a:rPr lang="en-US" dirty="0"/>
              <a:t>They get a lot of applications, and might want to avoid bias in hiring managers.</a:t>
            </a:r>
          </a:p>
          <a:p>
            <a:pPr lvl="1"/>
            <a:endParaRPr lang="en-US" dirty="0"/>
          </a:p>
          <a:p>
            <a:r>
              <a:rPr lang="en-US" dirty="0"/>
              <a:t>Insight: Who is currently thriving at Amazon? What are their qualities?</a:t>
            </a:r>
          </a:p>
          <a:p>
            <a:pPr lvl="1"/>
            <a:r>
              <a:rPr lang="en-US" dirty="0"/>
              <a:t>Remove characteristics for race and gender.</a:t>
            </a:r>
          </a:p>
        </p:txBody>
      </p:sp>
    </p:spTree>
    <p:extLst>
      <p:ext uri="{BB962C8B-B14F-4D97-AF65-F5344CB8AC3E}">
        <p14:creationId xmlns:p14="http://schemas.microsoft.com/office/powerpoint/2010/main" val="2983503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0907-78AB-1557-E0ED-8F1F43A45D02}"/>
              </a:ext>
            </a:extLst>
          </p:cNvPr>
          <p:cNvSpPr>
            <a:spLocks noGrp="1"/>
          </p:cNvSpPr>
          <p:nvPr>
            <p:ph type="title"/>
          </p:nvPr>
        </p:nvSpPr>
        <p:spPr>
          <a:xfrm>
            <a:off x="838200" y="146466"/>
            <a:ext cx="10515600" cy="1325563"/>
          </a:xfrm>
        </p:spPr>
        <p:txBody>
          <a:bodyPr/>
          <a:lstStyle/>
          <a:p>
            <a:r>
              <a:rPr lang="en-US" dirty="0"/>
              <a:t>Amazon hiring</a:t>
            </a:r>
          </a:p>
        </p:txBody>
      </p:sp>
      <p:sp>
        <p:nvSpPr>
          <p:cNvPr id="3" name="Content Placeholder 2">
            <a:extLst>
              <a:ext uri="{FF2B5EF4-FFF2-40B4-BE49-F238E27FC236}">
                <a16:creationId xmlns:a16="http://schemas.microsoft.com/office/drawing/2014/main" id="{CEAE045F-759B-D58B-6D8E-1BA090746846}"/>
              </a:ext>
            </a:extLst>
          </p:cNvPr>
          <p:cNvSpPr>
            <a:spLocks noGrp="1"/>
          </p:cNvSpPr>
          <p:nvPr>
            <p:ph idx="1"/>
          </p:nvPr>
        </p:nvSpPr>
        <p:spPr>
          <a:xfrm>
            <a:off x="838200" y="1411357"/>
            <a:ext cx="10515600" cy="4765606"/>
          </a:xfrm>
        </p:spPr>
        <p:txBody>
          <a:bodyPr>
            <a:normAutofit fontScale="92500" lnSpcReduction="10000"/>
          </a:bodyPr>
          <a:lstStyle/>
          <a:p>
            <a:r>
              <a:rPr lang="en-US" dirty="0"/>
              <a:t>The tool wound up not working. </a:t>
            </a:r>
          </a:p>
          <a:p>
            <a:pPr lvl="1"/>
            <a:r>
              <a:rPr lang="en-US" dirty="0"/>
              <a:t>Selected for men.</a:t>
            </a:r>
          </a:p>
          <a:p>
            <a:pPr lvl="1"/>
            <a:r>
              <a:rPr lang="en-US" dirty="0"/>
              <a:t>Downgraded the presence of phrases like “Women’s X” on CVs.</a:t>
            </a:r>
          </a:p>
          <a:p>
            <a:pPr lvl="1"/>
            <a:endParaRPr lang="en-US" dirty="0"/>
          </a:p>
          <a:p>
            <a:r>
              <a:rPr lang="en-US" dirty="0"/>
              <a:t>How did this happen?</a:t>
            </a:r>
          </a:p>
          <a:p>
            <a:pPr lvl="1"/>
            <a:r>
              <a:rPr lang="en-US" dirty="0"/>
              <a:t>Amazon’s workforce data already contained bias.</a:t>
            </a:r>
          </a:p>
          <a:p>
            <a:pPr lvl="1"/>
            <a:r>
              <a:rPr lang="en-US" dirty="0"/>
              <a:t>Skewed towards men from elite universities.</a:t>
            </a:r>
          </a:p>
          <a:p>
            <a:pPr lvl="1"/>
            <a:r>
              <a:rPr lang="en-US" dirty="0"/>
              <a:t>So “high performers” were more commonly men from these same universities.</a:t>
            </a:r>
          </a:p>
          <a:p>
            <a:pPr lvl="1"/>
            <a:r>
              <a:rPr lang="en-US" dirty="0"/>
              <a:t>Even though gender was excluded, majors like CS and Physics that skew male, and “male” verbs like “executed” and ‘captured’ were correlated with success.</a:t>
            </a:r>
          </a:p>
          <a:p>
            <a:pPr marL="457200" lvl="1" indent="0">
              <a:buNone/>
            </a:pPr>
            <a:endParaRPr lang="en-US" dirty="0"/>
          </a:p>
          <a:p>
            <a:r>
              <a:rPr lang="en-US" dirty="0"/>
              <a:t>Problem: their training set did not reflect the hypothesis they were hoping to capture.</a:t>
            </a:r>
          </a:p>
        </p:txBody>
      </p:sp>
    </p:spTree>
    <p:extLst>
      <p:ext uri="{BB962C8B-B14F-4D97-AF65-F5344CB8AC3E}">
        <p14:creationId xmlns:p14="http://schemas.microsoft.com/office/powerpoint/2010/main" val="1469738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B84F9-7A75-3D76-AF47-92D58B9551A0}"/>
              </a:ext>
            </a:extLst>
          </p:cNvPr>
          <p:cNvSpPr>
            <a:spLocks noGrp="1"/>
          </p:cNvSpPr>
          <p:nvPr>
            <p:ph type="title"/>
          </p:nvPr>
        </p:nvSpPr>
        <p:spPr/>
        <p:txBody>
          <a:bodyPr/>
          <a:lstStyle/>
          <a:p>
            <a:r>
              <a:rPr lang="en-US" dirty="0"/>
              <a:t>Face recognition</a:t>
            </a:r>
          </a:p>
        </p:txBody>
      </p:sp>
      <p:sp>
        <p:nvSpPr>
          <p:cNvPr id="3" name="Content Placeholder 2">
            <a:extLst>
              <a:ext uri="{FF2B5EF4-FFF2-40B4-BE49-F238E27FC236}">
                <a16:creationId xmlns:a16="http://schemas.microsoft.com/office/drawing/2014/main" id="{E26027AB-89C0-C4DB-5ED5-0E7D71483A74}"/>
              </a:ext>
            </a:extLst>
          </p:cNvPr>
          <p:cNvSpPr>
            <a:spLocks noGrp="1"/>
          </p:cNvSpPr>
          <p:nvPr>
            <p:ph idx="1"/>
          </p:nvPr>
        </p:nvSpPr>
        <p:spPr>
          <a:xfrm>
            <a:off x="838200" y="1600200"/>
            <a:ext cx="10515600" cy="4576763"/>
          </a:xfrm>
        </p:spPr>
        <p:txBody>
          <a:bodyPr/>
          <a:lstStyle/>
          <a:p>
            <a:r>
              <a:rPr lang="en-US" dirty="0"/>
              <a:t>This has been an ongoing problem for companies like Google and Microsoft that are developing face recognition systems.</a:t>
            </a:r>
          </a:p>
          <a:p>
            <a:endParaRPr lang="en-US" dirty="0"/>
          </a:p>
          <a:p>
            <a:r>
              <a:rPr lang="en-US" dirty="0"/>
              <a:t>We can think about two different types of face recognition tasks:</a:t>
            </a:r>
          </a:p>
          <a:p>
            <a:pPr marL="514350" indent="-514350">
              <a:buFont typeface="+mj-lt"/>
              <a:buAutoNum type="arabicPeriod"/>
            </a:pPr>
            <a:r>
              <a:rPr lang="en-US" dirty="0"/>
              <a:t>Is this me or not? </a:t>
            </a:r>
          </a:p>
          <a:p>
            <a:pPr marL="457200" lvl="1" indent="0">
              <a:buNone/>
            </a:pPr>
            <a:r>
              <a:rPr lang="en-US" dirty="0"/>
              <a:t>Two classes, yes or no.  </a:t>
            </a:r>
          </a:p>
          <a:p>
            <a:pPr marL="514350" indent="-514350">
              <a:buFont typeface="+mj-lt"/>
              <a:buAutoNum type="arabicPeriod"/>
            </a:pPr>
            <a:r>
              <a:rPr lang="en-US" dirty="0"/>
              <a:t>Who or what is this?</a:t>
            </a:r>
          </a:p>
          <a:p>
            <a:pPr marL="457200" lvl="1" indent="0">
              <a:buNone/>
            </a:pPr>
            <a:r>
              <a:rPr lang="en-US" dirty="0"/>
              <a:t>Potentially many classes. Still a set number, though.</a:t>
            </a:r>
          </a:p>
        </p:txBody>
      </p:sp>
    </p:spTree>
    <p:extLst>
      <p:ext uri="{BB962C8B-B14F-4D97-AF65-F5344CB8AC3E}">
        <p14:creationId xmlns:p14="http://schemas.microsoft.com/office/powerpoint/2010/main" val="3362169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FF7FA-CA99-3008-5C2C-5BEB27DC4E0B}"/>
              </a:ext>
            </a:extLst>
          </p:cNvPr>
          <p:cNvSpPr>
            <a:spLocks noGrp="1"/>
          </p:cNvSpPr>
          <p:nvPr>
            <p:ph type="title"/>
          </p:nvPr>
        </p:nvSpPr>
        <p:spPr/>
        <p:txBody>
          <a:bodyPr/>
          <a:lstStyle/>
          <a:p>
            <a:r>
              <a:rPr lang="en-US" dirty="0"/>
              <a:t>Face recognition</a:t>
            </a:r>
          </a:p>
        </p:txBody>
      </p:sp>
      <p:sp>
        <p:nvSpPr>
          <p:cNvPr id="3" name="Content Placeholder 2">
            <a:extLst>
              <a:ext uri="{FF2B5EF4-FFF2-40B4-BE49-F238E27FC236}">
                <a16:creationId xmlns:a16="http://schemas.microsoft.com/office/drawing/2014/main" id="{347D3848-0079-AC67-B6EE-C361B542B948}"/>
              </a:ext>
            </a:extLst>
          </p:cNvPr>
          <p:cNvSpPr>
            <a:spLocks noGrp="1"/>
          </p:cNvSpPr>
          <p:nvPr>
            <p:ph idx="1"/>
          </p:nvPr>
        </p:nvSpPr>
        <p:spPr/>
        <p:txBody>
          <a:bodyPr/>
          <a:lstStyle/>
          <a:p>
            <a:r>
              <a:rPr lang="en-US" dirty="0"/>
              <a:t>Many face recognition systems have had problems with the first task (is it me or not) when working with darker-skinned faces.</a:t>
            </a:r>
          </a:p>
          <a:p>
            <a:pPr lvl="1"/>
            <a:r>
              <a:rPr lang="en-US" dirty="0"/>
              <a:t>Models were trained using a collection of photos in which light-skinned faces were overrepresented.</a:t>
            </a:r>
          </a:p>
          <a:p>
            <a:pPr marL="457200" lvl="1" indent="0">
              <a:buNone/>
            </a:pPr>
            <a:endParaRPr lang="en-US" dirty="0"/>
          </a:p>
          <a:p>
            <a:r>
              <a:rPr lang="en-US" dirty="0"/>
              <a:t>More troublingly, image classification systems have mistakenly labeled pictures of Black people as gorillas.(!)</a:t>
            </a:r>
          </a:p>
          <a:p>
            <a:pPr lvl="1"/>
            <a:r>
              <a:rPr lang="en-US" dirty="0"/>
              <a:t>What’s going on there?</a:t>
            </a:r>
          </a:p>
        </p:txBody>
      </p:sp>
    </p:spTree>
    <p:extLst>
      <p:ext uri="{BB962C8B-B14F-4D97-AF65-F5344CB8AC3E}">
        <p14:creationId xmlns:p14="http://schemas.microsoft.com/office/powerpoint/2010/main" val="104031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9374-8A6E-AC8A-A6B9-D067DA693C79}"/>
              </a:ext>
            </a:extLst>
          </p:cNvPr>
          <p:cNvSpPr>
            <a:spLocks noGrp="1"/>
          </p:cNvSpPr>
          <p:nvPr>
            <p:ph type="title"/>
          </p:nvPr>
        </p:nvSpPr>
        <p:spPr/>
        <p:txBody>
          <a:bodyPr/>
          <a:lstStyle/>
          <a:p>
            <a:r>
              <a:rPr lang="en-US" dirty="0"/>
              <a:t>Image classification</a:t>
            </a:r>
          </a:p>
        </p:txBody>
      </p:sp>
      <p:sp>
        <p:nvSpPr>
          <p:cNvPr id="3" name="Content Placeholder 2">
            <a:extLst>
              <a:ext uri="{FF2B5EF4-FFF2-40B4-BE49-F238E27FC236}">
                <a16:creationId xmlns:a16="http://schemas.microsoft.com/office/drawing/2014/main" id="{E122ED93-5EC8-C2AD-5244-A476ACC1015A}"/>
              </a:ext>
            </a:extLst>
          </p:cNvPr>
          <p:cNvSpPr>
            <a:spLocks noGrp="1"/>
          </p:cNvSpPr>
          <p:nvPr>
            <p:ph idx="1"/>
          </p:nvPr>
        </p:nvSpPr>
        <p:spPr/>
        <p:txBody>
          <a:bodyPr/>
          <a:lstStyle/>
          <a:p>
            <a:r>
              <a:rPr lang="en-US" dirty="0"/>
              <a:t>How does this work?</a:t>
            </a:r>
          </a:p>
          <a:p>
            <a:r>
              <a:rPr lang="en-US" dirty="0"/>
              <a:t>The learner has lots and lots of </a:t>
            </a:r>
            <a:r>
              <a:rPr lang="en-US" i="1" dirty="0"/>
              <a:t>labeled images</a:t>
            </a:r>
            <a:r>
              <a:rPr lang="en-US" dirty="0"/>
              <a:t>.</a:t>
            </a:r>
          </a:p>
          <a:p>
            <a:pPr lvl="1"/>
            <a:r>
              <a:rPr lang="en-US" dirty="0"/>
              <a:t>Each label is a class.</a:t>
            </a:r>
          </a:p>
          <a:p>
            <a:r>
              <a:rPr lang="en-US" dirty="0"/>
              <a:t>New images are assigned a label based on similarity.</a:t>
            </a:r>
          </a:p>
          <a:p>
            <a:pPr lvl="1"/>
            <a:r>
              <a:rPr lang="en-US" dirty="0"/>
              <a:t>No image understanding – just pattern recognition.</a:t>
            </a:r>
          </a:p>
          <a:p>
            <a:pPr lvl="1"/>
            <a:endParaRPr lang="en-US" dirty="0"/>
          </a:p>
          <a:p>
            <a:r>
              <a:rPr lang="en-US" dirty="0"/>
              <a:t>What if certain faces are missing?</a:t>
            </a:r>
          </a:p>
          <a:p>
            <a:endParaRPr lang="en-US" dirty="0"/>
          </a:p>
          <a:p>
            <a:r>
              <a:rPr lang="en-US" dirty="0"/>
              <a:t>What if the labeling is incorrect? </a:t>
            </a:r>
          </a:p>
          <a:p>
            <a:pPr marL="457200" lvl="1" indent="0">
              <a:buNone/>
            </a:pPr>
            <a:endParaRPr lang="en-US" dirty="0"/>
          </a:p>
        </p:txBody>
      </p:sp>
    </p:spTree>
    <p:extLst>
      <p:ext uri="{BB962C8B-B14F-4D97-AF65-F5344CB8AC3E}">
        <p14:creationId xmlns:p14="http://schemas.microsoft.com/office/powerpoint/2010/main" val="3123491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91C2B-A759-21C9-E264-B77477FA5FA0}"/>
              </a:ext>
            </a:extLst>
          </p:cNvPr>
          <p:cNvSpPr>
            <a:spLocks noGrp="1"/>
          </p:cNvSpPr>
          <p:nvPr>
            <p:ph type="title"/>
          </p:nvPr>
        </p:nvSpPr>
        <p:spPr/>
        <p:txBody>
          <a:bodyPr/>
          <a:lstStyle/>
          <a:p>
            <a:r>
              <a:rPr lang="en-US" dirty="0"/>
              <a:t>Constructing training sets</a:t>
            </a:r>
          </a:p>
        </p:txBody>
      </p:sp>
      <p:sp>
        <p:nvSpPr>
          <p:cNvPr id="3" name="Content Placeholder 2">
            <a:extLst>
              <a:ext uri="{FF2B5EF4-FFF2-40B4-BE49-F238E27FC236}">
                <a16:creationId xmlns:a16="http://schemas.microsoft.com/office/drawing/2014/main" id="{3EBBD78F-85EC-2009-44C4-74CDB4C76668}"/>
              </a:ext>
            </a:extLst>
          </p:cNvPr>
          <p:cNvSpPr>
            <a:spLocks noGrp="1"/>
          </p:cNvSpPr>
          <p:nvPr>
            <p:ph idx="1"/>
          </p:nvPr>
        </p:nvSpPr>
        <p:spPr/>
        <p:txBody>
          <a:bodyPr/>
          <a:lstStyle/>
          <a:p>
            <a:r>
              <a:rPr lang="en-US" dirty="0"/>
              <a:t>Constructing a truly representative training set can be really challenging.</a:t>
            </a:r>
          </a:p>
          <a:p>
            <a:pPr lvl="1"/>
            <a:r>
              <a:rPr lang="en-US" dirty="0"/>
              <a:t>Internet data is messy and full of human bias.</a:t>
            </a:r>
          </a:p>
          <a:p>
            <a:pPr lvl="1"/>
            <a:endParaRPr lang="en-US" dirty="0"/>
          </a:p>
          <a:p>
            <a:r>
              <a:rPr lang="en-US" dirty="0"/>
              <a:t>You need to really understand all of the </a:t>
            </a:r>
            <a:r>
              <a:rPr lang="en-US" i="1" dirty="0"/>
              <a:t>latent variables</a:t>
            </a:r>
            <a:r>
              <a:rPr lang="en-US" dirty="0"/>
              <a:t> underlying your data.</a:t>
            </a:r>
          </a:p>
          <a:p>
            <a:endParaRPr lang="en-US" dirty="0"/>
          </a:p>
          <a:p>
            <a:r>
              <a:rPr lang="en-US" dirty="0"/>
              <a:t>Often, this is an iterative process.</a:t>
            </a:r>
          </a:p>
        </p:txBody>
      </p:sp>
    </p:spTree>
    <p:extLst>
      <p:ext uri="{BB962C8B-B14F-4D97-AF65-F5344CB8AC3E}">
        <p14:creationId xmlns:p14="http://schemas.microsoft.com/office/powerpoint/2010/main" val="371073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EE5E-5E9E-7A1E-6410-D418892B9178}"/>
              </a:ext>
            </a:extLst>
          </p:cNvPr>
          <p:cNvSpPr>
            <a:spLocks noGrp="1"/>
          </p:cNvSpPr>
          <p:nvPr>
            <p:ph type="title"/>
          </p:nvPr>
        </p:nvSpPr>
        <p:spPr>
          <a:xfrm>
            <a:off x="838200" y="365125"/>
            <a:ext cx="4544410" cy="1325563"/>
          </a:xfrm>
        </p:spPr>
        <p:txBody>
          <a:bodyPr/>
          <a:lstStyle/>
          <a:p>
            <a:r>
              <a:rPr lang="en-US" dirty="0"/>
              <a:t>News Article: Can an AI be Mayor?</a:t>
            </a:r>
          </a:p>
        </p:txBody>
      </p:sp>
      <p:sp>
        <p:nvSpPr>
          <p:cNvPr id="3" name="Content Placeholder 2">
            <a:extLst>
              <a:ext uri="{FF2B5EF4-FFF2-40B4-BE49-F238E27FC236}">
                <a16:creationId xmlns:a16="http://schemas.microsoft.com/office/drawing/2014/main" id="{94C188AC-88A2-6B88-2367-BC0F152E7132}"/>
              </a:ext>
            </a:extLst>
          </p:cNvPr>
          <p:cNvSpPr>
            <a:spLocks noGrp="1"/>
          </p:cNvSpPr>
          <p:nvPr>
            <p:ph idx="1"/>
          </p:nvPr>
        </p:nvSpPr>
        <p:spPr>
          <a:xfrm>
            <a:off x="327991" y="1825625"/>
            <a:ext cx="4949687" cy="4351338"/>
          </a:xfrm>
        </p:spPr>
        <p:txBody>
          <a:bodyPr/>
          <a:lstStyle/>
          <a:p>
            <a:r>
              <a:rPr lang="en-US" dirty="0"/>
              <a:t>This sounds silly, but …</a:t>
            </a:r>
          </a:p>
          <a:p>
            <a:pPr lvl="1"/>
            <a:r>
              <a:rPr lang="en-US" dirty="0"/>
              <a:t>Is there a place for AI in understanding complex local ordinances?</a:t>
            </a:r>
          </a:p>
          <a:p>
            <a:pPr lvl="1"/>
            <a:r>
              <a:rPr lang="en-US" dirty="0"/>
              <a:t>Where do we distinguish between advising and making decisions?</a:t>
            </a:r>
          </a:p>
          <a:p>
            <a:pPr lvl="1"/>
            <a:r>
              <a:rPr lang="en-US" dirty="0"/>
              <a:t>How do we handle responsibility in AI-driven systems?</a:t>
            </a:r>
          </a:p>
          <a:p>
            <a:pPr lvl="1"/>
            <a:r>
              <a:rPr lang="en-US" dirty="0"/>
              <a:t>What’s the role of AI in politics?</a:t>
            </a:r>
          </a:p>
        </p:txBody>
      </p:sp>
      <p:pic>
        <p:nvPicPr>
          <p:cNvPr id="4" name="Picture 3">
            <a:extLst>
              <a:ext uri="{FF2B5EF4-FFF2-40B4-BE49-F238E27FC236}">
                <a16:creationId xmlns:a16="http://schemas.microsoft.com/office/drawing/2014/main" id="{73A53443-E9BB-0BF2-02DD-D85958D52211}"/>
              </a:ext>
            </a:extLst>
          </p:cNvPr>
          <p:cNvPicPr>
            <a:picLocks noChangeAspect="1"/>
          </p:cNvPicPr>
          <p:nvPr/>
        </p:nvPicPr>
        <p:blipFill>
          <a:blip r:embed="rId2"/>
          <a:stretch>
            <a:fillRect/>
          </a:stretch>
        </p:blipFill>
        <p:spPr>
          <a:xfrm>
            <a:off x="5382610" y="208722"/>
            <a:ext cx="5971190" cy="6858000"/>
          </a:xfrm>
          <a:prstGeom prst="rect">
            <a:avLst/>
          </a:prstGeom>
        </p:spPr>
      </p:pic>
    </p:spTree>
    <p:extLst>
      <p:ext uri="{BB962C8B-B14F-4D97-AF65-F5344CB8AC3E}">
        <p14:creationId xmlns:p14="http://schemas.microsoft.com/office/powerpoint/2010/main" val="3423002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B638-C75B-6E43-A534-CEF52C75BF68}"/>
              </a:ext>
            </a:extLst>
          </p:cNvPr>
          <p:cNvSpPr>
            <a:spLocks noGrp="1"/>
          </p:cNvSpPr>
          <p:nvPr>
            <p:ph type="title"/>
          </p:nvPr>
        </p:nvSpPr>
        <p:spPr/>
        <p:txBody>
          <a:bodyPr/>
          <a:lstStyle/>
          <a:p>
            <a:r>
              <a:rPr lang="en-US" dirty="0"/>
              <a:t>Proprietary software</a:t>
            </a:r>
          </a:p>
        </p:txBody>
      </p:sp>
      <p:sp>
        <p:nvSpPr>
          <p:cNvPr id="3" name="Content Placeholder 2">
            <a:extLst>
              <a:ext uri="{FF2B5EF4-FFF2-40B4-BE49-F238E27FC236}">
                <a16:creationId xmlns:a16="http://schemas.microsoft.com/office/drawing/2014/main" id="{4380E43A-D2CE-D04E-B561-050C9B27772D}"/>
              </a:ext>
            </a:extLst>
          </p:cNvPr>
          <p:cNvSpPr>
            <a:spLocks noGrp="1"/>
          </p:cNvSpPr>
          <p:nvPr>
            <p:ph idx="1"/>
          </p:nvPr>
        </p:nvSpPr>
        <p:spPr/>
        <p:txBody>
          <a:bodyPr/>
          <a:lstStyle/>
          <a:p>
            <a:r>
              <a:rPr lang="en-US" dirty="0"/>
              <a:t>Why does it matter that COMPAS was developed by a private company?</a:t>
            </a:r>
          </a:p>
        </p:txBody>
      </p:sp>
    </p:spTree>
    <p:extLst>
      <p:ext uri="{BB962C8B-B14F-4D97-AF65-F5344CB8AC3E}">
        <p14:creationId xmlns:p14="http://schemas.microsoft.com/office/powerpoint/2010/main" val="1214454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B638-C75B-6E43-A534-CEF52C75BF68}"/>
              </a:ext>
            </a:extLst>
          </p:cNvPr>
          <p:cNvSpPr>
            <a:spLocks noGrp="1"/>
          </p:cNvSpPr>
          <p:nvPr>
            <p:ph type="title"/>
          </p:nvPr>
        </p:nvSpPr>
        <p:spPr/>
        <p:txBody>
          <a:bodyPr/>
          <a:lstStyle/>
          <a:p>
            <a:r>
              <a:rPr lang="en-US" dirty="0"/>
              <a:t>Proprietary software</a:t>
            </a:r>
          </a:p>
        </p:txBody>
      </p:sp>
      <p:sp>
        <p:nvSpPr>
          <p:cNvPr id="3" name="Content Placeholder 2">
            <a:extLst>
              <a:ext uri="{FF2B5EF4-FFF2-40B4-BE49-F238E27FC236}">
                <a16:creationId xmlns:a16="http://schemas.microsoft.com/office/drawing/2014/main" id="{4380E43A-D2CE-D04E-B561-050C9B27772D}"/>
              </a:ext>
            </a:extLst>
          </p:cNvPr>
          <p:cNvSpPr>
            <a:spLocks noGrp="1"/>
          </p:cNvSpPr>
          <p:nvPr>
            <p:ph idx="1"/>
          </p:nvPr>
        </p:nvSpPr>
        <p:spPr/>
        <p:txBody>
          <a:bodyPr/>
          <a:lstStyle/>
          <a:p>
            <a:r>
              <a:rPr lang="en-US" dirty="0"/>
              <a:t>Why does it matter that COMPAS was developed by a private company?</a:t>
            </a:r>
          </a:p>
          <a:p>
            <a:pPr lvl="1"/>
            <a:r>
              <a:rPr lang="en-US" dirty="0"/>
              <a:t>Their algorithm is a trade secret.</a:t>
            </a:r>
          </a:p>
          <a:p>
            <a:pPr lvl="1"/>
            <a:r>
              <a:rPr lang="en-US" dirty="0"/>
              <a:t>No way for a third party to evaluate that it is correct or unbiased.</a:t>
            </a:r>
          </a:p>
          <a:p>
            <a:pPr lvl="1"/>
            <a:r>
              <a:rPr lang="en-US" dirty="0"/>
              <a:t>A judge is unable to ask the system </a:t>
            </a:r>
            <a:r>
              <a:rPr lang="en-US" i="1" dirty="0"/>
              <a:t>why </a:t>
            </a:r>
            <a:r>
              <a:rPr lang="en-US" dirty="0"/>
              <a:t>it gave a particular person the score they received.</a:t>
            </a:r>
          </a:p>
          <a:p>
            <a:pPr lvl="1"/>
            <a:endParaRPr lang="en-US" dirty="0"/>
          </a:p>
          <a:p>
            <a:pPr lvl="1"/>
            <a:r>
              <a:rPr lang="en-US" i="1" dirty="0"/>
              <a:t>Open protocols </a:t>
            </a:r>
            <a:r>
              <a:rPr lang="en-US" dirty="0"/>
              <a:t>are a core feature of successful, transparent systems.</a:t>
            </a:r>
          </a:p>
          <a:p>
            <a:pPr lvl="2"/>
            <a:r>
              <a:rPr lang="en-US" dirty="0"/>
              <a:t>Independent experts can verify that a system is working as intended.</a:t>
            </a:r>
          </a:p>
          <a:p>
            <a:pPr lvl="2"/>
            <a:r>
              <a:rPr lang="en-US" dirty="0"/>
              <a:t>Unintended consequences can be identified.</a:t>
            </a:r>
          </a:p>
        </p:txBody>
      </p:sp>
    </p:spTree>
    <p:extLst>
      <p:ext uri="{BB962C8B-B14F-4D97-AF65-F5344CB8AC3E}">
        <p14:creationId xmlns:p14="http://schemas.microsoft.com/office/powerpoint/2010/main" val="1196913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B1D80-22B7-E296-E828-D94436CDA2E1}"/>
              </a:ext>
            </a:extLst>
          </p:cNvPr>
          <p:cNvSpPr>
            <a:spLocks noGrp="1"/>
          </p:cNvSpPr>
          <p:nvPr>
            <p:ph type="title"/>
          </p:nvPr>
        </p:nvSpPr>
        <p:spPr/>
        <p:txBody>
          <a:bodyPr/>
          <a:lstStyle/>
          <a:p>
            <a:r>
              <a:rPr lang="en-US" dirty="0"/>
              <a:t>Proprietary software: voting machines</a:t>
            </a:r>
          </a:p>
        </p:txBody>
      </p:sp>
      <p:sp>
        <p:nvSpPr>
          <p:cNvPr id="3" name="Content Placeholder 2">
            <a:extLst>
              <a:ext uri="{FF2B5EF4-FFF2-40B4-BE49-F238E27FC236}">
                <a16:creationId xmlns:a16="http://schemas.microsoft.com/office/drawing/2014/main" id="{AA370067-D916-991C-3083-CC28DEA1DCEF}"/>
              </a:ext>
            </a:extLst>
          </p:cNvPr>
          <p:cNvSpPr>
            <a:spLocks noGrp="1"/>
          </p:cNvSpPr>
          <p:nvPr>
            <p:ph idx="1"/>
          </p:nvPr>
        </p:nvSpPr>
        <p:spPr>
          <a:xfrm>
            <a:off x="268355" y="1525000"/>
            <a:ext cx="5691810" cy="4279452"/>
          </a:xfrm>
        </p:spPr>
        <p:txBody>
          <a:bodyPr>
            <a:normAutofit fontScale="70000" lnSpcReduction="20000"/>
          </a:bodyPr>
          <a:lstStyle/>
          <a:p>
            <a:r>
              <a:rPr lang="en-US" dirty="0"/>
              <a:t>This was a huge problem after the 2000 election.</a:t>
            </a:r>
          </a:p>
          <a:p>
            <a:pPr lvl="1"/>
            <a:r>
              <a:rPr lang="en-US" dirty="0"/>
              <a:t>Problems with hand-marked ballots led to a call for modernization.</a:t>
            </a:r>
          </a:p>
          <a:p>
            <a:pPr lvl="1"/>
            <a:endParaRPr lang="en-US" dirty="0"/>
          </a:p>
          <a:p>
            <a:r>
              <a:rPr lang="en-US" dirty="0"/>
              <a:t>Georgia responded quickly by contracting with Diebold to build an electronic voting system.</a:t>
            </a:r>
          </a:p>
          <a:p>
            <a:endParaRPr lang="en-US" dirty="0"/>
          </a:p>
          <a:p>
            <a:r>
              <a:rPr lang="en-US" dirty="0"/>
              <a:t>The system that was developed had significant problems</a:t>
            </a:r>
          </a:p>
          <a:p>
            <a:pPr lvl="1"/>
            <a:r>
              <a:rPr lang="en-US" dirty="0"/>
              <a:t>Hard to use</a:t>
            </a:r>
          </a:p>
          <a:p>
            <a:pPr lvl="1"/>
            <a:r>
              <a:rPr lang="en-US" dirty="0"/>
              <a:t>No paper trail</a:t>
            </a:r>
          </a:p>
          <a:p>
            <a:pPr lvl="1"/>
            <a:r>
              <a:rPr lang="en-US" dirty="0"/>
              <a:t>Easily hacked</a:t>
            </a:r>
          </a:p>
          <a:p>
            <a:r>
              <a:rPr lang="en-US" dirty="0"/>
              <a:t>Diebold also did not follow best practices</a:t>
            </a:r>
          </a:p>
          <a:p>
            <a:pPr lvl="1"/>
            <a:r>
              <a:rPr lang="en-US" dirty="0"/>
              <a:t>Internal operating was kept secret</a:t>
            </a:r>
          </a:p>
          <a:p>
            <a:pPr lvl="1"/>
            <a:r>
              <a:rPr lang="en-US" dirty="0"/>
              <a:t>Diebold was awarded the contract without competition.</a:t>
            </a:r>
          </a:p>
        </p:txBody>
      </p:sp>
      <p:pic>
        <p:nvPicPr>
          <p:cNvPr id="1026" name="Picture 2" descr="How bad ballot design can sway the result of an election ...">
            <a:extLst>
              <a:ext uri="{FF2B5EF4-FFF2-40B4-BE49-F238E27FC236}">
                <a16:creationId xmlns:a16="http://schemas.microsoft.com/office/drawing/2014/main" id="{9784E6F7-00B4-D27A-126F-89DE869D0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3739" y="1690688"/>
            <a:ext cx="4227442" cy="25364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d News For Russia: 15 States Use Easily Hackable Voting Machines |  HuffPost Latest News">
            <a:extLst>
              <a:ext uri="{FF2B5EF4-FFF2-40B4-BE49-F238E27FC236}">
                <a16:creationId xmlns:a16="http://schemas.microsoft.com/office/drawing/2014/main" id="{570753E6-6EB6-A34C-A9B4-CE82D6A43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084772"/>
            <a:ext cx="3353905" cy="2408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258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90F97-3F8F-174C-8EA4-DFB817F6F27C}"/>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DFC3B097-B581-184C-878A-413AB815E38C}"/>
              </a:ext>
            </a:extLst>
          </p:cNvPr>
          <p:cNvSpPr>
            <a:spLocks noGrp="1"/>
          </p:cNvSpPr>
          <p:nvPr>
            <p:ph idx="1"/>
          </p:nvPr>
        </p:nvSpPr>
        <p:spPr/>
        <p:txBody>
          <a:bodyPr/>
          <a:lstStyle/>
          <a:p>
            <a:r>
              <a:rPr lang="en-US" dirty="0"/>
              <a:t>Suppose that the SF District Attorney hired you as a consultant. They want to eliminate cash bail. They are considering developing a system like COMPAS as an alternative. What would you recommend to them?</a:t>
            </a:r>
          </a:p>
          <a:p>
            <a:pPr marL="0" indent="0">
              <a:buNone/>
            </a:pPr>
            <a:endParaRPr lang="en-US" dirty="0"/>
          </a:p>
        </p:txBody>
      </p:sp>
    </p:spTree>
    <p:extLst>
      <p:ext uri="{BB962C8B-B14F-4D97-AF65-F5344CB8AC3E}">
        <p14:creationId xmlns:p14="http://schemas.microsoft.com/office/powerpoint/2010/main" val="2314403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BC96-D095-4E46-9475-92D5E7CE1F50}"/>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C67319FF-4A35-C244-9F7A-78D51B2EE8CC}"/>
              </a:ext>
            </a:extLst>
          </p:cNvPr>
          <p:cNvSpPr>
            <a:spLocks noGrp="1"/>
          </p:cNvSpPr>
          <p:nvPr>
            <p:ph idx="1"/>
          </p:nvPr>
        </p:nvSpPr>
        <p:spPr/>
        <p:txBody>
          <a:bodyPr/>
          <a:lstStyle/>
          <a:p>
            <a:r>
              <a:rPr lang="en-US" dirty="0"/>
              <a:t>The DAs office has decided that they like the idea of a system for assigning risk to defendants, but they want more human oversight, so the system will act as an assistant in helping judges decide whether to hold defendants awaiting trial. </a:t>
            </a:r>
          </a:p>
          <a:p>
            <a:endParaRPr lang="en-US" dirty="0"/>
          </a:p>
          <a:p>
            <a:r>
              <a:rPr lang="en-US" dirty="0"/>
              <a:t>You've been hired onto a team of engineers developing this system. What steps will you take to avoid some of the problems that arose with COMPAS?</a:t>
            </a:r>
          </a:p>
          <a:p>
            <a:endParaRPr lang="en-US" dirty="0"/>
          </a:p>
        </p:txBody>
      </p:sp>
    </p:spTree>
    <p:extLst>
      <p:ext uri="{BB962C8B-B14F-4D97-AF65-F5344CB8AC3E}">
        <p14:creationId xmlns:p14="http://schemas.microsoft.com/office/powerpoint/2010/main" val="3492714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07E7-B5A4-8B6F-6F94-BAC1879D03B1}"/>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E291EE5E-E81B-C105-DDE4-19396D7D8EC2}"/>
              </a:ext>
            </a:extLst>
          </p:cNvPr>
          <p:cNvSpPr>
            <a:spLocks noGrp="1"/>
          </p:cNvSpPr>
          <p:nvPr>
            <p:ph idx="1"/>
          </p:nvPr>
        </p:nvSpPr>
        <p:spPr/>
        <p:txBody>
          <a:bodyPr>
            <a:normAutofit lnSpcReduction="10000"/>
          </a:bodyPr>
          <a:lstStyle/>
          <a:p>
            <a:r>
              <a:rPr lang="en-US" dirty="0"/>
              <a:t>Let’s bring it back to the idea of </a:t>
            </a:r>
            <a:r>
              <a:rPr lang="en-US" dirty="0" err="1"/>
              <a:t>optopia</a:t>
            </a:r>
            <a:r>
              <a:rPr lang="en-US" dirty="0"/>
              <a:t>.</a:t>
            </a:r>
          </a:p>
          <a:p>
            <a:endParaRPr lang="en-US" dirty="0"/>
          </a:p>
          <a:p>
            <a:r>
              <a:rPr lang="en-US" dirty="0"/>
              <a:t>Moving forward, what sorts of changes can we work toward to avoid these problems? </a:t>
            </a:r>
          </a:p>
          <a:p>
            <a:endParaRPr lang="en-US" dirty="0"/>
          </a:p>
          <a:p>
            <a:r>
              <a:rPr lang="en-US" dirty="0"/>
              <a:t>What would you recommend to the SF District Attorney in order to not just avoid harm, but also make a positive improvement?</a:t>
            </a:r>
          </a:p>
          <a:p>
            <a:endParaRPr lang="en-US" dirty="0"/>
          </a:p>
          <a:p>
            <a:r>
              <a:rPr lang="en-US" dirty="0"/>
              <a:t>Are there places in this problem where AI can make a positive difference? </a:t>
            </a:r>
          </a:p>
        </p:txBody>
      </p:sp>
    </p:spTree>
    <p:extLst>
      <p:ext uri="{BB962C8B-B14F-4D97-AF65-F5344CB8AC3E}">
        <p14:creationId xmlns:p14="http://schemas.microsoft.com/office/powerpoint/2010/main" val="1912609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81A6-4CB4-64C7-DEAF-BCEE24B9824C}"/>
              </a:ext>
            </a:extLst>
          </p:cNvPr>
          <p:cNvSpPr>
            <a:spLocks noGrp="1"/>
          </p:cNvSpPr>
          <p:nvPr>
            <p:ph type="title"/>
          </p:nvPr>
        </p:nvSpPr>
        <p:spPr/>
        <p:txBody>
          <a:bodyPr/>
          <a:lstStyle/>
          <a:p>
            <a:r>
              <a:rPr lang="en-US" dirty="0"/>
              <a:t>lunch</a:t>
            </a:r>
          </a:p>
        </p:txBody>
      </p:sp>
      <p:sp>
        <p:nvSpPr>
          <p:cNvPr id="3" name="Content Placeholder 2">
            <a:extLst>
              <a:ext uri="{FF2B5EF4-FFF2-40B4-BE49-F238E27FC236}">
                <a16:creationId xmlns:a16="http://schemas.microsoft.com/office/drawing/2014/main" id="{5469DA33-C1EA-ABD2-C375-6CCABA326BB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39104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D773-E5C5-D703-7905-08D4147BAFB6}"/>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16F7B7B9-F3FC-0093-AB2A-8FE6FB27673B}"/>
              </a:ext>
            </a:extLst>
          </p:cNvPr>
          <p:cNvSpPr>
            <a:spLocks noGrp="1"/>
          </p:cNvSpPr>
          <p:nvPr>
            <p:ph idx="1"/>
          </p:nvPr>
        </p:nvSpPr>
        <p:spPr/>
        <p:txBody>
          <a:bodyPr/>
          <a:lstStyle/>
          <a:p>
            <a:r>
              <a:rPr lang="en-US" dirty="0"/>
              <a:t>What are all of the AI characters you can think of in popular media?</a:t>
            </a:r>
          </a:p>
          <a:p>
            <a:pPr lvl="1"/>
            <a:r>
              <a:rPr lang="en-US" dirty="0"/>
              <a:t>Books, TV, movies, music, games, </a:t>
            </a:r>
            <a:r>
              <a:rPr lang="en-US" dirty="0" err="1"/>
              <a:t>etc</a:t>
            </a:r>
            <a:endParaRPr lang="en-US" dirty="0"/>
          </a:p>
        </p:txBody>
      </p:sp>
    </p:spTree>
    <p:extLst>
      <p:ext uri="{BB962C8B-B14F-4D97-AF65-F5344CB8AC3E}">
        <p14:creationId xmlns:p14="http://schemas.microsoft.com/office/powerpoint/2010/main" val="1973764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39EFE-CA9C-D6F1-A3CC-2EBE88CF75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0757B-BF5D-289B-3CAE-23ECDD275186}"/>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042BAA0F-2E83-F8EF-61FB-41C6EA785FD7}"/>
              </a:ext>
            </a:extLst>
          </p:cNvPr>
          <p:cNvSpPr>
            <a:spLocks noGrp="1"/>
          </p:cNvSpPr>
          <p:nvPr>
            <p:ph idx="1"/>
          </p:nvPr>
        </p:nvSpPr>
        <p:spPr/>
        <p:txBody>
          <a:bodyPr/>
          <a:lstStyle/>
          <a:p>
            <a:r>
              <a:rPr lang="en-US" dirty="0"/>
              <a:t>What are all of the AI characters you can think of in popular media?</a:t>
            </a:r>
          </a:p>
          <a:p>
            <a:pPr lvl="1"/>
            <a:r>
              <a:rPr lang="en-US" dirty="0"/>
              <a:t>Books, TV, movies, music, games, </a:t>
            </a:r>
            <a:r>
              <a:rPr lang="en-US" dirty="0" err="1"/>
              <a:t>etc</a:t>
            </a:r>
            <a:endParaRPr lang="en-US" dirty="0"/>
          </a:p>
          <a:p>
            <a:pPr lvl="1"/>
            <a:endParaRPr lang="en-US" dirty="0"/>
          </a:p>
          <a:p>
            <a:pPr lvl="1"/>
            <a:endParaRPr lang="en-US" dirty="0"/>
          </a:p>
          <a:p>
            <a:r>
              <a:rPr lang="en-US" dirty="0"/>
              <a:t>Break them into heroes, villains, and both/neither.</a:t>
            </a:r>
          </a:p>
        </p:txBody>
      </p:sp>
    </p:spTree>
    <p:extLst>
      <p:ext uri="{BB962C8B-B14F-4D97-AF65-F5344CB8AC3E}">
        <p14:creationId xmlns:p14="http://schemas.microsoft.com/office/powerpoint/2010/main" val="2186415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8ABA2-B238-321D-5D74-2395DF771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AE75B-FB05-B440-FB4D-DDBADF3C47AB}"/>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6BE5CE64-7302-6BA2-D1A3-68DBAE1C15D7}"/>
              </a:ext>
            </a:extLst>
          </p:cNvPr>
          <p:cNvSpPr>
            <a:spLocks noGrp="1"/>
          </p:cNvSpPr>
          <p:nvPr>
            <p:ph idx="1"/>
          </p:nvPr>
        </p:nvSpPr>
        <p:spPr/>
        <p:txBody>
          <a:bodyPr/>
          <a:lstStyle/>
          <a:p>
            <a:r>
              <a:rPr lang="en-US" dirty="0"/>
              <a:t>What are all of the AI characters you can think of in popular media?</a:t>
            </a:r>
          </a:p>
          <a:p>
            <a:pPr lvl="1"/>
            <a:r>
              <a:rPr lang="en-US" dirty="0"/>
              <a:t>Books, TV, movies, music, games, </a:t>
            </a:r>
            <a:r>
              <a:rPr lang="en-US" dirty="0" err="1"/>
              <a:t>etc</a:t>
            </a:r>
            <a:endParaRPr lang="en-US" dirty="0"/>
          </a:p>
          <a:p>
            <a:pPr lvl="1"/>
            <a:endParaRPr lang="en-US" dirty="0"/>
          </a:p>
          <a:p>
            <a:pPr lvl="1"/>
            <a:endParaRPr lang="en-US" dirty="0"/>
          </a:p>
          <a:p>
            <a:r>
              <a:rPr lang="en-US" dirty="0"/>
              <a:t>Break them into heroes, villains, and both/neither.</a:t>
            </a:r>
          </a:p>
          <a:p>
            <a:endParaRPr lang="en-US" dirty="0"/>
          </a:p>
          <a:p>
            <a:r>
              <a:rPr lang="en-US" dirty="0"/>
              <a:t>What are the qualities that each group has in common? </a:t>
            </a:r>
          </a:p>
          <a:p>
            <a:pPr lvl="1"/>
            <a:r>
              <a:rPr lang="en-US" dirty="0"/>
              <a:t>Roles? Characteristics? Features?</a:t>
            </a:r>
          </a:p>
        </p:txBody>
      </p:sp>
    </p:spTree>
    <p:extLst>
      <p:ext uri="{BB962C8B-B14F-4D97-AF65-F5344CB8AC3E}">
        <p14:creationId xmlns:p14="http://schemas.microsoft.com/office/powerpoint/2010/main" val="3515813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9A52-DF6E-B96F-D621-342EDBD56713}"/>
              </a:ext>
            </a:extLst>
          </p:cNvPr>
          <p:cNvSpPr>
            <a:spLocks noGrp="1"/>
          </p:cNvSpPr>
          <p:nvPr>
            <p:ph type="title"/>
          </p:nvPr>
        </p:nvSpPr>
        <p:spPr/>
        <p:txBody>
          <a:bodyPr/>
          <a:lstStyle/>
          <a:p>
            <a:r>
              <a:rPr lang="en-US" dirty="0"/>
              <a:t>Ubiquitous computing</a:t>
            </a:r>
          </a:p>
        </p:txBody>
      </p:sp>
      <p:sp>
        <p:nvSpPr>
          <p:cNvPr id="3" name="Content Placeholder 2">
            <a:extLst>
              <a:ext uri="{FF2B5EF4-FFF2-40B4-BE49-F238E27FC236}">
                <a16:creationId xmlns:a16="http://schemas.microsoft.com/office/drawing/2014/main" id="{7BD3A0BB-973E-0159-A225-F521A1308AD9}"/>
              </a:ext>
            </a:extLst>
          </p:cNvPr>
          <p:cNvSpPr>
            <a:spLocks noGrp="1"/>
          </p:cNvSpPr>
          <p:nvPr>
            <p:ph idx="1"/>
          </p:nvPr>
        </p:nvSpPr>
        <p:spPr/>
        <p:txBody>
          <a:bodyPr/>
          <a:lstStyle/>
          <a:p>
            <a:r>
              <a:rPr lang="en-US" dirty="0"/>
              <a:t>Computers are </a:t>
            </a:r>
            <a:r>
              <a:rPr lang="en-US" i="1" dirty="0"/>
              <a:t>everywhere</a:t>
            </a:r>
            <a:r>
              <a:rPr lang="en-US" dirty="0"/>
              <a:t>. Almost everything is a computer.</a:t>
            </a:r>
          </a:p>
          <a:p>
            <a:pPr lvl="1"/>
            <a:r>
              <a:rPr lang="en-US" dirty="0"/>
              <a:t>Where have you interacted with a computer today?</a:t>
            </a:r>
          </a:p>
          <a:p>
            <a:endParaRPr lang="en-US" dirty="0"/>
          </a:p>
          <a:p>
            <a:endParaRPr lang="en-US" dirty="0"/>
          </a:p>
          <a:p>
            <a:r>
              <a:rPr lang="en-US" dirty="0"/>
              <a:t>Today, many of these computers are </a:t>
            </a:r>
            <a:r>
              <a:rPr lang="en-US" i="1" dirty="0"/>
              <a:t>networked</a:t>
            </a:r>
            <a:r>
              <a:rPr lang="en-US" dirty="0"/>
              <a:t>. </a:t>
            </a:r>
          </a:p>
          <a:p>
            <a:pPr lvl="1"/>
            <a:r>
              <a:rPr lang="en-US" dirty="0"/>
              <a:t>What are some things that are not classic computers that are networked?</a:t>
            </a:r>
          </a:p>
        </p:txBody>
      </p:sp>
    </p:spTree>
    <p:extLst>
      <p:ext uri="{BB962C8B-B14F-4D97-AF65-F5344CB8AC3E}">
        <p14:creationId xmlns:p14="http://schemas.microsoft.com/office/powerpoint/2010/main" val="9482905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C84C6-A177-6FF4-549E-3CE75D4CEA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6F4C5-3078-9224-0DBE-0FD814E92132}"/>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D5CA182D-1DC8-9159-9663-5A0DD326F854}"/>
              </a:ext>
            </a:extLst>
          </p:cNvPr>
          <p:cNvSpPr>
            <a:spLocks noGrp="1"/>
          </p:cNvSpPr>
          <p:nvPr>
            <p:ph idx="1"/>
          </p:nvPr>
        </p:nvSpPr>
        <p:spPr/>
        <p:txBody>
          <a:bodyPr/>
          <a:lstStyle/>
          <a:p>
            <a:r>
              <a:rPr lang="en-US" dirty="0"/>
              <a:t>What are all of the AI characters you can think of in popular media?</a:t>
            </a:r>
          </a:p>
          <a:p>
            <a:pPr lvl="1"/>
            <a:r>
              <a:rPr lang="en-US" dirty="0"/>
              <a:t>Books, TV, movies, music, games, </a:t>
            </a:r>
            <a:r>
              <a:rPr lang="en-US" dirty="0" err="1"/>
              <a:t>etc</a:t>
            </a:r>
            <a:endParaRPr lang="en-US" dirty="0"/>
          </a:p>
          <a:p>
            <a:pPr lvl="1"/>
            <a:endParaRPr lang="en-US" dirty="0"/>
          </a:p>
          <a:p>
            <a:pPr lvl="1"/>
            <a:endParaRPr lang="en-US" dirty="0"/>
          </a:p>
          <a:p>
            <a:r>
              <a:rPr lang="en-US" dirty="0"/>
              <a:t>Break them into heroes, villains, and both/neither.</a:t>
            </a:r>
          </a:p>
          <a:p>
            <a:endParaRPr lang="en-US" dirty="0"/>
          </a:p>
          <a:p>
            <a:r>
              <a:rPr lang="en-US" dirty="0"/>
              <a:t>What things are missing from this list of features?</a:t>
            </a:r>
          </a:p>
          <a:p>
            <a:pPr lvl="1"/>
            <a:r>
              <a:rPr lang="en-US" dirty="0"/>
              <a:t>What roles and characteristics are not present?</a:t>
            </a:r>
          </a:p>
        </p:txBody>
      </p:sp>
    </p:spTree>
    <p:extLst>
      <p:ext uri="{BB962C8B-B14F-4D97-AF65-F5344CB8AC3E}">
        <p14:creationId xmlns:p14="http://schemas.microsoft.com/office/powerpoint/2010/main" val="1116811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7AC1-9A16-C4C1-2A59-EEBD930D3DB7}"/>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C3F7C1B8-2CC8-2BC2-0D1F-52E9BEA7A948}"/>
              </a:ext>
            </a:extLst>
          </p:cNvPr>
          <p:cNvSpPr>
            <a:spLocks noGrp="1"/>
          </p:cNvSpPr>
          <p:nvPr>
            <p:ph idx="1"/>
          </p:nvPr>
        </p:nvSpPr>
        <p:spPr/>
        <p:txBody>
          <a:bodyPr/>
          <a:lstStyle/>
          <a:p>
            <a:r>
              <a:rPr lang="en-US" dirty="0"/>
              <a:t>What are examples that you can think of where AI is present in the story, but is not a character?</a:t>
            </a:r>
          </a:p>
        </p:txBody>
      </p:sp>
      <p:pic>
        <p:nvPicPr>
          <p:cNvPr id="1026" name="Picture 2" descr="Jean-Luc Picard returns: Here are 5 of ...">
            <a:extLst>
              <a:ext uri="{FF2B5EF4-FFF2-40B4-BE49-F238E27FC236}">
                <a16:creationId xmlns:a16="http://schemas.microsoft.com/office/drawing/2014/main" id="{A63D653C-612A-1027-AADD-EFF185E52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78" y="2934494"/>
            <a:ext cx="3810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view: Catching Up to 'The Expanse ...">
            <a:extLst>
              <a:ext uri="{FF2B5EF4-FFF2-40B4-BE49-F238E27FC236}">
                <a16:creationId xmlns:a16="http://schemas.microsoft.com/office/drawing/2014/main" id="{B51691E4-A76A-720F-F4FB-42BBF3AA5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898" y="3429000"/>
            <a:ext cx="34925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8322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CC11B-2A01-AA58-06E3-874DFE30B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11D4E-5463-26D7-D3E5-00CBFDF2E7D8}"/>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ACA02439-D7F3-2EB1-9C94-A93B25DAF7E3}"/>
              </a:ext>
            </a:extLst>
          </p:cNvPr>
          <p:cNvSpPr>
            <a:spLocks noGrp="1"/>
          </p:cNvSpPr>
          <p:nvPr>
            <p:ph idx="1"/>
          </p:nvPr>
        </p:nvSpPr>
        <p:spPr/>
        <p:txBody>
          <a:bodyPr/>
          <a:lstStyle/>
          <a:p>
            <a:r>
              <a:rPr lang="en-US" dirty="0"/>
              <a:t>What are examples that you can think of where AI is present in the story, but is not a character?</a:t>
            </a:r>
          </a:p>
          <a:p>
            <a:endParaRPr lang="en-US" dirty="0"/>
          </a:p>
          <a:p>
            <a:r>
              <a:rPr lang="en-US" dirty="0"/>
              <a:t>Group them into positive, negative and mixed.</a:t>
            </a:r>
          </a:p>
        </p:txBody>
      </p:sp>
    </p:spTree>
    <p:extLst>
      <p:ext uri="{BB962C8B-B14F-4D97-AF65-F5344CB8AC3E}">
        <p14:creationId xmlns:p14="http://schemas.microsoft.com/office/powerpoint/2010/main" val="3851504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48E9A-FBD2-CD75-41AE-668B2F6C6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6DACB-8FB5-5500-A21A-0337ED3E4A7D}"/>
              </a:ext>
            </a:extLst>
          </p:cNvPr>
          <p:cNvSpPr>
            <a:spLocks noGrp="1"/>
          </p:cNvSpPr>
          <p:nvPr>
            <p:ph type="title"/>
          </p:nvPr>
        </p:nvSpPr>
        <p:spPr/>
        <p:txBody>
          <a:bodyPr/>
          <a:lstStyle/>
          <a:p>
            <a:r>
              <a:rPr lang="en-US" dirty="0"/>
              <a:t>How do we imagine AI?</a:t>
            </a:r>
          </a:p>
        </p:txBody>
      </p:sp>
      <p:sp>
        <p:nvSpPr>
          <p:cNvPr id="3" name="Content Placeholder 2">
            <a:extLst>
              <a:ext uri="{FF2B5EF4-FFF2-40B4-BE49-F238E27FC236}">
                <a16:creationId xmlns:a16="http://schemas.microsoft.com/office/drawing/2014/main" id="{A1A5F8DA-1FC2-06F9-5E62-8AAB3BC15150}"/>
              </a:ext>
            </a:extLst>
          </p:cNvPr>
          <p:cNvSpPr>
            <a:spLocks noGrp="1"/>
          </p:cNvSpPr>
          <p:nvPr>
            <p:ph idx="1"/>
          </p:nvPr>
        </p:nvSpPr>
        <p:spPr/>
        <p:txBody>
          <a:bodyPr/>
          <a:lstStyle/>
          <a:p>
            <a:r>
              <a:rPr lang="en-US" dirty="0"/>
              <a:t>What are examples that you can think of where AI is present in the story, but is not a character?</a:t>
            </a:r>
          </a:p>
          <a:p>
            <a:endParaRPr lang="en-US" dirty="0"/>
          </a:p>
          <a:p>
            <a:r>
              <a:rPr lang="en-US" dirty="0"/>
              <a:t>What sorts of roles does AI have here? What capabilities does it have?</a:t>
            </a:r>
          </a:p>
        </p:txBody>
      </p:sp>
    </p:spTree>
    <p:extLst>
      <p:ext uri="{BB962C8B-B14F-4D97-AF65-F5344CB8AC3E}">
        <p14:creationId xmlns:p14="http://schemas.microsoft.com/office/powerpoint/2010/main" val="942676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003DD-370A-C4C0-E4C9-0BCF15FF022C}"/>
              </a:ext>
            </a:extLst>
          </p:cNvPr>
          <p:cNvSpPr>
            <a:spLocks noGrp="1"/>
          </p:cNvSpPr>
          <p:nvPr>
            <p:ph type="title"/>
          </p:nvPr>
        </p:nvSpPr>
        <p:spPr/>
        <p:txBody>
          <a:bodyPr/>
          <a:lstStyle/>
          <a:p>
            <a:r>
              <a:rPr lang="en-US" dirty="0"/>
              <a:t>Feedback loops</a:t>
            </a:r>
          </a:p>
        </p:txBody>
      </p:sp>
      <p:sp>
        <p:nvSpPr>
          <p:cNvPr id="3" name="Content Placeholder 2">
            <a:extLst>
              <a:ext uri="{FF2B5EF4-FFF2-40B4-BE49-F238E27FC236}">
                <a16:creationId xmlns:a16="http://schemas.microsoft.com/office/drawing/2014/main" id="{675EE0AB-3698-82C9-26F5-373289DD0BE7}"/>
              </a:ext>
            </a:extLst>
          </p:cNvPr>
          <p:cNvSpPr>
            <a:spLocks noGrp="1"/>
          </p:cNvSpPr>
          <p:nvPr>
            <p:ph idx="1"/>
          </p:nvPr>
        </p:nvSpPr>
        <p:spPr/>
        <p:txBody>
          <a:bodyPr/>
          <a:lstStyle/>
          <a:p>
            <a:r>
              <a:rPr lang="en-US" dirty="0"/>
              <a:t>The ways in which we think about technology influence the sorts of technology we create.</a:t>
            </a:r>
          </a:p>
          <a:p>
            <a:endParaRPr lang="en-US" dirty="0"/>
          </a:p>
          <a:p>
            <a:r>
              <a:rPr lang="en-US" dirty="0"/>
              <a:t>We can’t build what we can’t imagine. </a:t>
            </a:r>
          </a:p>
        </p:txBody>
      </p:sp>
    </p:spTree>
    <p:extLst>
      <p:ext uri="{BB962C8B-B14F-4D97-AF65-F5344CB8AC3E}">
        <p14:creationId xmlns:p14="http://schemas.microsoft.com/office/powerpoint/2010/main" val="2784423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EB45-8A9E-C69F-81F1-F92039545303}"/>
              </a:ext>
            </a:extLst>
          </p:cNvPr>
          <p:cNvSpPr>
            <a:spLocks noGrp="1"/>
          </p:cNvSpPr>
          <p:nvPr>
            <p:ph type="title"/>
          </p:nvPr>
        </p:nvSpPr>
        <p:spPr/>
        <p:txBody>
          <a:bodyPr/>
          <a:lstStyle/>
          <a:p>
            <a:r>
              <a:rPr lang="en-US" dirty="0"/>
              <a:t>Worldbuilding</a:t>
            </a:r>
          </a:p>
        </p:txBody>
      </p:sp>
      <p:sp>
        <p:nvSpPr>
          <p:cNvPr id="3" name="Content Placeholder 2">
            <a:extLst>
              <a:ext uri="{FF2B5EF4-FFF2-40B4-BE49-F238E27FC236}">
                <a16:creationId xmlns:a16="http://schemas.microsoft.com/office/drawing/2014/main" id="{1F6F526F-EFD4-4271-C4F9-4DEE812DF55C}"/>
              </a:ext>
            </a:extLst>
          </p:cNvPr>
          <p:cNvSpPr>
            <a:spLocks noGrp="1"/>
          </p:cNvSpPr>
          <p:nvPr>
            <p:ph idx="1"/>
          </p:nvPr>
        </p:nvSpPr>
        <p:spPr/>
        <p:txBody>
          <a:bodyPr/>
          <a:lstStyle/>
          <a:p>
            <a:r>
              <a:rPr lang="en-US" dirty="0"/>
              <a:t>The Future of Life Institute sponsored a worldbuilding contest to encourage writers, artists, scientists, and others to imagine a world in which AI has a positive influence.</a:t>
            </a:r>
          </a:p>
          <a:p>
            <a:pPr lvl="1"/>
            <a:r>
              <a:rPr lang="en-US" dirty="0"/>
              <a:t>Has to be </a:t>
            </a:r>
            <a:r>
              <a:rPr lang="en-US" i="1" dirty="0"/>
              <a:t>plausible</a:t>
            </a:r>
            <a:r>
              <a:rPr lang="en-US" dirty="0"/>
              <a:t> and </a:t>
            </a:r>
            <a:r>
              <a:rPr lang="en-US" i="1" dirty="0"/>
              <a:t>aspirational</a:t>
            </a:r>
            <a:r>
              <a:rPr lang="en-US" dirty="0"/>
              <a:t>.</a:t>
            </a:r>
          </a:p>
          <a:p>
            <a:pPr lvl="1"/>
            <a:endParaRPr lang="en-US" dirty="0"/>
          </a:p>
          <a:p>
            <a:r>
              <a:rPr lang="en-US" dirty="0"/>
              <a:t>Consists of:</a:t>
            </a:r>
          </a:p>
          <a:p>
            <a:pPr lvl="1"/>
            <a:r>
              <a:rPr lang="en-US" dirty="0"/>
              <a:t>A timeline of events to 2045</a:t>
            </a:r>
          </a:p>
          <a:p>
            <a:pPr lvl="1"/>
            <a:r>
              <a:rPr lang="en-US" dirty="0"/>
              <a:t>2 “day in the life” stories</a:t>
            </a:r>
          </a:p>
          <a:p>
            <a:pPr lvl="1"/>
            <a:r>
              <a:rPr lang="en-US" dirty="0"/>
              <a:t>13 answers to prompts about the world</a:t>
            </a:r>
          </a:p>
          <a:p>
            <a:pPr lvl="1"/>
            <a:r>
              <a:rPr lang="en-US" dirty="0"/>
              <a:t>1 media piece</a:t>
            </a:r>
          </a:p>
        </p:txBody>
      </p:sp>
    </p:spTree>
    <p:extLst>
      <p:ext uri="{BB962C8B-B14F-4D97-AF65-F5344CB8AC3E}">
        <p14:creationId xmlns:p14="http://schemas.microsoft.com/office/powerpoint/2010/main" val="2460849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3E1AA-DC4B-9D90-2EA0-FBD6E132CCF8}"/>
              </a:ext>
            </a:extLst>
          </p:cNvPr>
          <p:cNvSpPr>
            <a:spLocks noGrp="1"/>
          </p:cNvSpPr>
          <p:nvPr>
            <p:ph type="title"/>
          </p:nvPr>
        </p:nvSpPr>
        <p:spPr/>
        <p:txBody>
          <a:bodyPr/>
          <a:lstStyle/>
          <a:p>
            <a:r>
              <a:rPr lang="en-US" dirty="0"/>
              <a:t>Rules</a:t>
            </a:r>
          </a:p>
        </p:txBody>
      </p:sp>
      <p:sp>
        <p:nvSpPr>
          <p:cNvPr id="3" name="Content Placeholder 2">
            <a:extLst>
              <a:ext uri="{FF2B5EF4-FFF2-40B4-BE49-F238E27FC236}">
                <a16:creationId xmlns:a16="http://schemas.microsoft.com/office/drawing/2014/main" id="{805A850A-5A2F-E605-5016-96A30D18C726}"/>
              </a:ext>
            </a:extLst>
          </p:cNvPr>
          <p:cNvSpPr>
            <a:spLocks noGrp="1"/>
          </p:cNvSpPr>
          <p:nvPr>
            <p:ph idx="1"/>
          </p:nvPr>
        </p:nvSpPr>
        <p:spPr/>
        <p:txBody>
          <a:bodyPr>
            <a:normAutofit fontScale="92500" lnSpcReduction="10000"/>
          </a:bodyPr>
          <a:lstStyle/>
          <a:p>
            <a:r>
              <a:rPr lang="en-US" dirty="0"/>
              <a:t>The year is 2045.</a:t>
            </a:r>
          </a:p>
          <a:p>
            <a:r>
              <a:rPr lang="en-US" dirty="0"/>
              <a:t>AGI has existed for at least 5 years.</a:t>
            </a:r>
          </a:p>
          <a:p>
            <a:r>
              <a:rPr lang="en-US" dirty="0"/>
              <a:t>Technology is advancing rapidly and AI is transforming the world sector by sector.</a:t>
            </a:r>
          </a:p>
          <a:p>
            <a:r>
              <a:rPr lang="en-US" dirty="0"/>
              <a:t>The US, EU and China have managed a steady, if uneasy, power equilibrium.</a:t>
            </a:r>
          </a:p>
          <a:p>
            <a:r>
              <a:rPr lang="en-US" dirty="0"/>
              <a:t>India, Africa and South America are quickly on the ride as major players.</a:t>
            </a:r>
          </a:p>
          <a:p>
            <a:r>
              <a:rPr lang="en-US" dirty="0"/>
              <a:t>Despite ongoing challenges, there have been no major wars or other global catastrophes.</a:t>
            </a:r>
          </a:p>
          <a:p>
            <a:r>
              <a:rPr lang="en-US" dirty="0"/>
              <a:t>The world is not dystopian and the future if looking bright.</a:t>
            </a:r>
          </a:p>
        </p:txBody>
      </p:sp>
    </p:spTree>
    <p:extLst>
      <p:ext uri="{BB962C8B-B14F-4D97-AF65-F5344CB8AC3E}">
        <p14:creationId xmlns:p14="http://schemas.microsoft.com/office/powerpoint/2010/main" val="2497643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3B19-84CA-1FD5-052E-EEA1CA71890B}"/>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785A0CCD-9B02-2C4E-F354-F67CB788B53B}"/>
              </a:ext>
            </a:extLst>
          </p:cNvPr>
          <p:cNvSpPr>
            <a:spLocks noGrp="1"/>
          </p:cNvSpPr>
          <p:nvPr>
            <p:ph idx="1"/>
          </p:nvPr>
        </p:nvSpPr>
        <p:spPr/>
        <p:txBody>
          <a:bodyPr/>
          <a:lstStyle/>
          <a:p>
            <a:r>
              <a:rPr lang="en-US" dirty="0"/>
              <a:t>How did humanity address the many challenges it faces?</a:t>
            </a:r>
          </a:p>
          <a:p>
            <a:pPr lvl="1"/>
            <a:r>
              <a:rPr lang="en-US" dirty="0"/>
              <a:t>Not utopian, but aspirational. (</a:t>
            </a:r>
            <a:r>
              <a:rPr lang="en-US" dirty="0" err="1"/>
              <a:t>optopian</a:t>
            </a:r>
            <a:r>
              <a:rPr lang="en-US" dirty="0"/>
              <a:t>?) </a:t>
            </a:r>
          </a:p>
        </p:txBody>
      </p:sp>
    </p:spTree>
    <p:extLst>
      <p:ext uri="{BB962C8B-B14F-4D97-AF65-F5344CB8AC3E}">
        <p14:creationId xmlns:p14="http://schemas.microsoft.com/office/powerpoint/2010/main" val="1389178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3DEF-60EB-361D-C465-90FCD61D0842}"/>
              </a:ext>
            </a:extLst>
          </p:cNvPr>
          <p:cNvSpPr>
            <a:spLocks noGrp="1"/>
          </p:cNvSpPr>
          <p:nvPr>
            <p:ph type="title"/>
          </p:nvPr>
        </p:nvSpPr>
        <p:spPr/>
        <p:txBody>
          <a:bodyPr/>
          <a:lstStyle/>
          <a:p>
            <a:r>
              <a:rPr lang="en-US" dirty="0"/>
              <a:t>Prompts</a:t>
            </a:r>
          </a:p>
        </p:txBody>
      </p:sp>
      <p:sp>
        <p:nvSpPr>
          <p:cNvPr id="3" name="Content Placeholder 2">
            <a:extLst>
              <a:ext uri="{FF2B5EF4-FFF2-40B4-BE49-F238E27FC236}">
                <a16:creationId xmlns:a16="http://schemas.microsoft.com/office/drawing/2014/main" id="{EBB2BDBE-B115-D14F-CE95-4E5CBBE11DCB}"/>
              </a:ext>
            </a:extLst>
          </p:cNvPr>
          <p:cNvSpPr>
            <a:spLocks noGrp="1"/>
          </p:cNvSpPr>
          <p:nvPr>
            <p:ph idx="1"/>
          </p:nvPr>
        </p:nvSpPr>
        <p:spPr>
          <a:xfrm>
            <a:off x="82826" y="1537391"/>
            <a:ext cx="5353878" cy="4351338"/>
          </a:xfrm>
        </p:spPr>
        <p:txBody>
          <a:bodyPr>
            <a:normAutofit fontScale="85000" lnSpcReduction="20000"/>
          </a:bodyPr>
          <a:lstStyle/>
          <a:p>
            <a:pPr marL="0" indent="0">
              <a:buNone/>
            </a:pPr>
            <a:r>
              <a:rPr lang="en-US" sz="1700" dirty="0"/>
              <a:t>3.1 AGI has existed for years, but the world is not dystopian and humans are still alive! Given the risks of very high-powered AI systems, how has your world ensured that AGI has at least so far remained safe and controlled?</a:t>
            </a:r>
          </a:p>
          <a:p>
            <a:pPr marL="0" indent="0">
              <a:buNone/>
            </a:pPr>
            <a:r>
              <a:rPr lang="en-US" sz="1700" dirty="0"/>
              <a:t>3.2 The dynamics of an AI-filled world may depend a lot on how AI capability is distributed.  In your world, is there one AI system that is substantially more powerful than all others, or a few such systems, or are there many top-tier AI systems of comparable capability? Or something else?</a:t>
            </a:r>
          </a:p>
          <a:p>
            <a:pPr marL="0" indent="0">
              <a:buNone/>
            </a:pPr>
            <a:endParaRPr lang="en-US" sz="1700" dirty="0"/>
          </a:p>
          <a:p>
            <a:pPr marL="0" indent="0">
              <a:buNone/>
            </a:pPr>
            <a:r>
              <a:rPr lang="en-US" sz="1700" dirty="0"/>
              <a:t>3.3 How has your world avoided major arms races and wars, regarding AI/AGI or otherwise?</a:t>
            </a:r>
          </a:p>
          <a:p>
            <a:pPr marL="0" indent="0">
              <a:buNone/>
            </a:pPr>
            <a:endParaRPr lang="en-US" sz="1700" dirty="0"/>
          </a:p>
          <a:p>
            <a:pPr marL="0" indent="0">
              <a:buNone/>
            </a:pPr>
            <a:r>
              <a:rPr lang="en-US" sz="1700" dirty="0"/>
              <a:t>3.4 In the US, EU, and China, how and where is national decision-making power held, and how has the advent of advanced AI changed that, if at all?</a:t>
            </a:r>
          </a:p>
          <a:p>
            <a:pPr marL="0" indent="0">
              <a:buNone/>
            </a:pPr>
            <a:endParaRPr lang="en-US" sz="1700" dirty="0"/>
          </a:p>
          <a:p>
            <a:pPr marL="0" indent="0">
              <a:buNone/>
            </a:pPr>
            <a:r>
              <a:rPr lang="en-US" sz="1700" dirty="0"/>
              <a:t>3.5 Is the global distribution of wealth (as measured say by national or international </a:t>
            </a:r>
            <a:r>
              <a:rPr lang="en-US" sz="1700" dirty="0" err="1"/>
              <a:t>gini</a:t>
            </a:r>
            <a:r>
              <a:rPr lang="en-US" sz="1700" dirty="0"/>
              <a:t> coefficients) more, or less, unequal than 2022’s, and by how much?  How did it get that way?</a:t>
            </a:r>
          </a:p>
          <a:p>
            <a:endParaRPr lang="en-US" dirty="0"/>
          </a:p>
          <a:p>
            <a:endParaRPr lang="en-US" dirty="0"/>
          </a:p>
        </p:txBody>
      </p:sp>
      <p:sp>
        <p:nvSpPr>
          <p:cNvPr id="4" name="TextBox 3">
            <a:extLst>
              <a:ext uri="{FF2B5EF4-FFF2-40B4-BE49-F238E27FC236}">
                <a16:creationId xmlns:a16="http://schemas.microsoft.com/office/drawing/2014/main" id="{937D8AFE-6D92-F9D8-570A-F04D4264DC01}"/>
              </a:ext>
            </a:extLst>
          </p:cNvPr>
          <p:cNvSpPr txBox="1"/>
          <p:nvPr/>
        </p:nvSpPr>
        <p:spPr>
          <a:xfrm>
            <a:off x="5436704" y="705177"/>
            <a:ext cx="6321287" cy="5447645"/>
          </a:xfrm>
          <a:prstGeom prst="rect">
            <a:avLst/>
          </a:prstGeom>
          <a:noFill/>
        </p:spPr>
        <p:txBody>
          <a:bodyPr wrap="square" rtlCol="0">
            <a:spAutoFit/>
          </a:bodyPr>
          <a:lstStyle/>
          <a:p>
            <a:r>
              <a:rPr lang="en-US" sz="1200" dirty="0"/>
              <a:t>3.6 What is a major problem that AI has solved in your world, and how did it do so?</a:t>
            </a:r>
          </a:p>
          <a:p>
            <a:endParaRPr lang="en-US" sz="1200" dirty="0"/>
          </a:p>
          <a:p>
            <a:r>
              <a:rPr lang="en-US" sz="1200" dirty="0"/>
              <a:t>3.7 What is a new social institution that has played an important role in the development of your world?</a:t>
            </a:r>
          </a:p>
          <a:p>
            <a:endParaRPr lang="en-US" sz="1200" dirty="0"/>
          </a:p>
          <a:p>
            <a:r>
              <a:rPr lang="en-US" sz="1200" dirty="0"/>
              <a:t>3.8 What is a new non-AI technology that has played an important role in the development of your world?</a:t>
            </a:r>
          </a:p>
          <a:p>
            <a:endParaRPr lang="en-US" sz="1200" dirty="0"/>
          </a:p>
          <a:p>
            <a:r>
              <a:rPr lang="en-US" sz="1200" dirty="0"/>
              <a:t>3.9 What changes to the way countries govern the development and/or deployment and/or use of emerging technologies (including AI), if any, played an important role in the development of your world?  </a:t>
            </a:r>
          </a:p>
          <a:p>
            <a:endParaRPr lang="en-US" sz="1200" dirty="0"/>
          </a:p>
          <a:p>
            <a:r>
              <a:rPr lang="en-US" sz="1200" dirty="0"/>
              <a:t>3.10 Pick a sector of your choice (education, transport, energy, communication, finance, healthcare, tourism, aerospace, materials etc.) and describe how that sector was transformed with AI in your world.</a:t>
            </a:r>
          </a:p>
          <a:p>
            <a:endParaRPr lang="en-US" sz="1200" dirty="0"/>
          </a:p>
          <a:p>
            <a:r>
              <a:rPr lang="en-US" sz="1200" dirty="0"/>
              <a:t>3.11 What is the life expectancy of the most wealthy 1% and of the least wealthy 20% of your world; how and why has this changed since 2022?</a:t>
            </a:r>
          </a:p>
          <a:p>
            <a:endParaRPr lang="en-US" sz="1200" dirty="0"/>
          </a:p>
          <a:p>
            <a:r>
              <a:rPr lang="en-US" sz="1200" dirty="0"/>
              <a:t>3.12 In the US, considering the human rights enumerated in the UN declaration, which rights are better respected and which rights are worse respected in your world than in 2022? Why? How?</a:t>
            </a:r>
          </a:p>
          <a:p>
            <a:endParaRPr lang="en-US" sz="1200" dirty="0"/>
          </a:p>
          <a:p>
            <a:r>
              <a:rPr lang="en-US" sz="1200" dirty="0"/>
              <a:t>In a second country of your choice, which rights are better and which rights are worse respected in your world than in 2022, and why/how?</a:t>
            </a:r>
          </a:p>
          <a:p>
            <a:endParaRPr lang="en-US" sz="1200" dirty="0"/>
          </a:p>
          <a:p>
            <a:r>
              <a:rPr lang="en-US" sz="1200" dirty="0"/>
              <a:t>3.13 What’s been a notable trend in the way that people are finding fulfilment?</a:t>
            </a:r>
          </a:p>
          <a:p>
            <a:endParaRPr lang="en-US" sz="1200" dirty="0"/>
          </a:p>
        </p:txBody>
      </p:sp>
    </p:spTree>
    <p:extLst>
      <p:ext uri="{BB962C8B-B14F-4D97-AF65-F5344CB8AC3E}">
        <p14:creationId xmlns:p14="http://schemas.microsoft.com/office/powerpoint/2010/main" val="24425012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D191-8214-31F5-1F2A-92BB2AE39ED9}"/>
              </a:ext>
            </a:extLst>
          </p:cNvPr>
          <p:cNvSpPr>
            <a:spLocks noGrp="1"/>
          </p:cNvSpPr>
          <p:nvPr>
            <p:ph type="title"/>
          </p:nvPr>
        </p:nvSpPr>
        <p:spPr/>
        <p:txBody>
          <a:bodyPr/>
          <a:lstStyle/>
          <a:p>
            <a:r>
              <a:rPr lang="en-US" dirty="0"/>
              <a:t>Future of Life Exercise</a:t>
            </a:r>
          </a:p>
        </p:txBody>
      </p:sp>
      <p:sp>
        <p:nvSpPr>
          <p:cNvPr id="3" name="Content Placeholder 2">
            <a:extLst>
              <a:ext uri="{FF2B5EF4-FFF2-40B4-BE49-F238E27FC236}">
                <a16:creationId xmlns:a16="http://schemas.microsoft.com/office/drawing/2014/main" id="{CF2863D4-1A20-6918-8A52-DEA73C6BAC5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48731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F6CB-294A-E444-A46C-285ADEA5D5BA}"/>
              </a:ext>
            </a:extLst>
          </p:cNvPr>
          <p:cNvSpPr>
            <a:spLocks noGrp="1"/>
          </p:cNvSpPr>
          <p:nvPr>
            <p:ph type="title"/>
          </p:nvPr>
        </p:nvSpPr>
        <p:spPr/>
        <p:txBody>
          <a:bodyPr/>
          <a:lstStyle/>
          <a:p>
            <a:r>
              <a:rPr lang="en-US" dirty="0"/>
              <a:t>State of the Art</a:t>
            </a:r>
          </a:p>
        </p:txBody>
      </p:sp>
      <p:sp>
        <p:nvSpPr>
          <p:cNvPr id="3" name="Content Placeholder 2">
            <a:extLst>
              <a:ext uri="{FF2B5EF4-FFF2-40B4-BE49-F238E27FC236}">
                <a16:creationId xmlns:a16="http://schemas.microsoft.com/office/drawing/2014/main" id="{43DA3DA3-01E7-5F46-981F-DD81E5FC652C}"/>
              </a:ext>
            </a:extLst>
          </p:cNvPr>
          <p:cNvSpPr>
            <a:spLocks noGrp="1"/>
          </p:cNvSpPr>
          <p:nvPr>
            <p:ph idx="1"/>
          </p:nvPr>
        </p:nvSpPr>
        <p:spPr>
          <a:xfrm>
            <a:off x="4778990" y="3062479"/>
            <a:ext cx="5602658" cy="1512437"/>
          </a:xfrm>
        </p:spPr>
        <p:txBody>
          <a:bodyPr>
            <a:normAutofit/>
          </a:bodyPr>
          <a:lstStyle/>
          <a:p>
            <a:pPr marL="0" indent="0">
              <a:buNone/>
            </a:pPr>
            <a:r>
              <a:rPr lang="en-US" dirty="0"/>
              <a:t>Perseverance</a:t>
            </a:r>
          </a:p>
          <a:p>
            <a:pPr marL="0" indent="0">
              <a:buNone/>
            </a:pPr>
            <a:endParaRPr lang="en-US" dirty="0"/>
          </a:p>
        </p:txBody>
      </p:sp>
      <p:pic>
        <p:nvPicPr>
          <p:cNvPr id="2050" name="Picture 2" descr="The Perseverance rover carries seven instruments to conduct its science and exploration technology investigations. ">
            <a:extLst>
              <a:ext uri="{FF2B5EF4-FFF2-40B4-BE49-F238E27FC236}">
                <a16:creationId xmlns:a16="http://schemas.microsoft.com/office/drawing/2014/main" id="{0DA67D37-2E87-F617-F28D-19839DD80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05" y="1602046"/>
            <a:ext cx="6476382" cy="36539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D98A96-3C41-0D33-9839-F7FCBFF08597}"/>
              </a:ext>
            </a:extLst>
          </p:cNvPr>
          <p:cNvSpPr txBox="1"/>
          <p:nvPr/>
        </p:nvSpPr>
        <p:spPr>
          <a:xfrm>
            <a:off x="192505" y="1862150"/>
            <a:ext cx="4196615" cy="2862322"/>
          </a:xfrm>
          <a:prstGeom prst="rect">
            <a:avLst/>
          </a:prstGeom>
          <a:noFill/>
        </p:spPr>
        <p:txBody>
          <a:bodyPr wrap="square" rtlCol="0">
            <a:spAutoFit/>
          </a:bodyPr>
          <a:lstStyle/>
          <a:p>
            <a:r>
              <a:rPr lang="en-US" dirty="0"/>
              <a:t>The Perseverance rover has been operating semi-autonomously on Mars since 2020.</a:t>
            </a:r>
          </a:p>
          <a:p>
            <a:endParaRPr lang="en-US" dirty="0"/>
          </a:p>
          <a:p>
            <a:r>
              <a:rPr lang="en-US" dirty="0"/>
              <a:t>It has AI systems to help it navigate, perform experiments, evaluate data, and plan complex sequences of actions in a very complex and unforgiving environment.</a:t>
            </a:r>
          </a:p>
          <a:p>
            <a:endParaRPr lang="en-US" dirty="0"/>
          </a:p>
        </p:txBody>
      </p:sp>
    </p:spTree>
    <p:extLst>
      <p:ext uri="{BB962C8B-B14F-4D97-AF65-F5344CB8AC3E}">
        <p14:creationId xmlns:p14="http://schemas.microsoft.com/office/powerpoint/2010/main" val="3602860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F1E5-75A6-7161-D77E-D0C2C0AA2DE5}"/>
              </a:ext>
            </a:extLst>
          </p:cNvPr>
          <p:cNvSpPr>
            <a:spLocks noGrp="1"/>
          </p:cNvSpPr>
          <p:nvPr>
            <p:ph type="title"/>
          </p:nvPr>
        </p:nvSpPr>
        <p:spPr>
          <a:xfrm>
            <a:off x="838200" y="28240"/>
            <a:ext cx="10515600" cy="1325563"/>
          </a:xfrm>
        </p:spPr>
        <p:txBody>
          <a:bodyPr/>
          <a:lstStyle/>
          <a:p>
            <a:r>
              <a:rPr lang="en-US" dirty="0"/>
              <a:t>State of the Art</a:t>
            </a:r>
          </a:p>
        </p:txBody>
      </p:sp>
      <p:sp>
        <p:nvSpPr>
          <p:cNvPr id="3" name="Content Placeholder 2">
            <a:extLst>
              <a:ext uri="{FF2B5EF4-FFF2-40B4-BE49-F238E27FC236}">
                <a16:creationId xmlns:a16="http://schemas.microsoft.com/office/drawing/2014/main" id="{61B1E690-3E1A-96C9-CB70-A3BD9FFB804F}"/>
              </a:ext>
            </a:extLst>
          </p:cNvPr>
          <p:cNvSpPr>
            <a:spLocks noGrp="1"/>
          </p:cNvSpPr>
          <p:nvPr>
            <p:ph idx="1"/>
          </p:nvPr>
        </p:nvSpPr>
        <p:spPr/>
        <p:txBody>
          <a:bodyPr/>
          <a:lstStyle/>
          <a:p>
            <a:r>
              <a:rPr lang="en-US" dirty="0" err="1"/>
              <a:t>ChatGPT</a:t>
            </a:r>
            <a:endParaRPr lang="en-US" dirty="0"/>
          </a:p>
        </p:txBody>
      </p:sp>
      <p:pic>
        <p:nvPicPr>
          <p:cNvPr id="7" name="Picture 6">
            <a:extLst>
              <a:ext uri="{FF2B5EF4-FFF2-40B4-BE49-F238E27FC236}">
                <a16:creationId xmlns:a16="http://schemas.microsoft.com/office/drawing/2014/main" id="{8E667962-CF2D-0C35-F90F-6E77A962E61B}"/>
              </a:ext>
            </a:extLst>
          </p:cNvPr>
          <p:cNvPicPr>
            <a:picLocks noChangeAspect="1"/>
          </p:cNvPicPr>
          <p:nvPr/>
        </p:nvPicPr>
        <p:blipFill>
          <a:blip r:embed="rId2"/>
          <a:stretch>
            <a:fillRect/>
          </a:stretch>
        </p:blipFill>
        <p:spPr>
          <a:xfrm>
            <a:off x="496503" y="1091103"/>
            <a:ext cx="7772400" cy="5766897"/>
          </a:xfrm>
          <a:prstGeom prst="rect">
            <a:avLst/>
          </a:prstGeom>
        </p:spPr>
      </p:pic>
      <p:sp>
        <p:nvSpPr>
          <p:cNvPr id="8" name="TextBox 7">
            <a:extLst>
              <a:ext uri="{FF2B5EF4-FFF2-40B4-BE49-F238E27FC236}">
                <a16:creationId xmlns:a16="http://schemas.microsoft.com/office/drawing/2014/main" id="{8D6B91E5-9CD9-8760-8489-56600BD13289}"/>
              </a:ext>
            </a:extLst>
          </p:cNvPr>
          <p:cNvSpPr txBox="1"/>
          <p:nvPr/>
        </p:nvSpPr>
        <p:spPr>
          <a:xfrm>
            <a:off x="8493492" y="1305341"/>
            <a:ext cx="3288632" cy="4524315"/>
          </a:xfrm>
          <a:prstGeom prst="rect">
            <a:avLst/>
          </a:prstGeom>
          <a:noFill/>
        </p:spPr>
        <p:txBody>
          <a:bodyPr wrap="square" rtlCol="0">
            <a:spAutoFit/>
          </a:bodyPr>
          <a:lstStyle/>
          <a:p>
            <a:r>
              <a:rPr lang="en-US" dirty="0" err="1"/>
              <a:t>ChatGPT</a:t>
            </a:r>
            <a:r>
              <a:rPr lang="en-US" dirty="0"/>
              <a:t> is the most well-known of a set of Large Language Models (LLMs).</a:t>
            </a:r>
          </a:p>
          <a:p>
            <a:endParaRPr lang="en-US" dirty="0"/>
          </a:p>
          <a:p>
            <a:r>
              <a:rPr lang="en-US" dirty="0"/>
              <a:t>An LLM is a program that learns statistical patterns in a corpus of documents, and then generates novel strings of words consistent with this pattern based on a prompt.</a:t>
            </a:r>
          </a:p>
          <a:p>
            <a:endParaRPr lang="en-US" dirty="0"/>
          </a:p>
          <a:p>
            <a:r>
              <a:rPr lang="en-US" dirty="0"/>
              <a:t>They illustrate what can be done with a vast amount of data and computing power, and also how easily humans are fooled.</a:t>
            </a:r>
          </a:p>
        </p:txBody>
      </p:sp>
    </p:spTree>
    <p:extLst>
      <p:ext uri="{BB962C8B-B14F-4D97-AF65-F5344CB8AC3E}">
        <p14:creationId xmlns:p14="http://schemas.microsoft.com/office/powerpoint/2010/main" val="448418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4A17-BD68-8950-92F5-AFBF73B38AE5}"/>
              </a:ext>
            </a:extLst>
          </p:cNvPr>
          <p:cNvSpPr>
            <a:spLocks noGrp="1"/>
          </p:cNvSpPr>
          <p:nvPr>
            <p:ph type="title"/>
          </p:nvPr>
        </p:nvSpPr>
        <p:spPr/>
        <p:txBody>
          <a:bodyPr/>
          <a:lstStyle/>
          <a:p>
            <a:r>
              <a:rPr lang="en-US" dirty="0"/>
              <a:t>State of the Art</a:t>
            </a:r>
          </a:p>
        </p:txBody>
      </p:sp>
      <p:pic>
        <p:nvPicPr>
          <p:cNvPr id="3074" name="Picture 2" descr="Careers in Tech - Autonomous Vehicle Industry - Waymo">
            <a:extLst>
              <a:ext uri="{FF2B5EF4-FFF2-40B4-BE49-F238E27FC236}">
                <a16:creationId xmlns:a16="http://schemas.microsoft.com/office/drawing/2014/main" id="{DF9BD4B3-58D9-002C-319E-36B8D1BC0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67" y="1535564"/>
            <a:ext cx="4430356" cy="20161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lf-Driving Trucks | Torc Robotics">
            <a:extLst>
              <a:ext uri="{FF2B5EF4-FFF2-40B4-BE49-F238E27FC236}">
                <a16:creationId xmlns:a16="http://schemas.microsoft.com/office/drawing/2014/main" id="{697F3D0B-99F2-2100-3825-DD57DE6FB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67" y="3551722"/>
            <a:ext cx="4925929" cy="28148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73380A-5F0F-97A9-7BDB-F7F4FF919039}"/>
              </a:ext>
            </a:extLst>
          </p:cNvPr>
          <p:cNvSpPr txBox="1"/>
          <p:nvPr/>
        </p:nvSpPr>
        <p:spPr>
          <a:xfrm>
            <a:off x="5890661" y="1166232"/>
            <a:ext cx="5919537" cy="3139321"/>
          </a:xfrm>
          <a:prstGeom prst="rect">
            <a:avLst/>
          </a:prstGeom>
          <a:noFill/>
        </p:spPr>
        <p:txBody>
          <a:bodyPr wrap="square" rtlCol="0">
            <a:spAutoFit/>
          </a:bodyPr>
          <a:lstStyle/>
          <a:p>
            <a:r>
              <a:rPr lang="en-US" dirty="0"/>
              <a:t>Autonomous and semi-autonomous vehicles have made rapid improvements in capability and practicality.</a:t>
            </a:r>
          </a:p>
          <a:p>
            <a:endParaRPr lang="en-US" dirty="0"/>
          </a:p>
          <a:p>
            <a:r>
              <a:rPr lang="en-US" dirty="0"/>
              <a:t>These vehicles have a complex set of AI systems for:</a:t>
            </a:r>
          </a:p>
          <a:p>
            <a:pPr marL="285750" indent="-285750">
              <a:buFont typeface="Arial" panose="020B0604020202020204" pitchFamily="34" charset="0"/>
              <a:buChar char="•"/>
            </a:pPr>
            <a:r>
              <a:rPr lang="en-US" dirty="0"/>
              <a:t>Tracking the road, lane following, collision detection</a:t>
            </a:r>
          </a:p>
          <a:p>
            <a:pPr marL="285750" indent="-285750">
              <a:buFont typeface="Arial" panose="020B0604020202020204" pitchFamily="34" charset="0"/>
              <a:buChar char="•"/>
            </a:pPr>
            <a:r>
              <a:rPr lang="en-US" dirty="0"/>
              <a:t>Pathfinding</a:t>
            </a:r>
          </a:p>
          <a:p>
            <a:pPr marL="285750" indent="-285750">
              <a:buFont typeface="Arial" panose="020B0604020202020204" pitchFamily="34" charset="0"/>
              <a:buChar char="•"/>
            </a:pPr>
            <a:r>
              <a:rPr lang="en-US" dirty="0"/>
              <a:t>Long-term planning</a:t>
            </a:r>
          </a:p>
          <a:p>
            <a:pPr marL="285750" indent="-285750">
              <a:buFont typeface="Arial" panose="020B0604020202020204" pitchFamily="34" charset="0"/>
              <a:buChar char="•"/>
            </a:pPr>
            <a:r>
              <a:rPr lang="en-US" dirty="0"/>
              <a:t>Interfacing with human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It is this last part that is the most challenging.</a:t>
            </a:r>
          </a:p>
        </p:txBody>
      </p:sp>
    </p:spTree>
    <p:extLst>
      <p:ext uri="{BB962C8B-B14F-4D97-AF65-F5344CB8AC3E}">
        <p14:creationId xmlns:p14="http://schemas.microsoft.com/office/powerpoint/2010/main" val="39036611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ral Models" id="{1A61E8EE-049F-3F4F-86AC-B97A882B810B}" vid="{BE9E8AC2-BE2B-344E-B10D-159566956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8848</TotalTime>
  <Words>4109</Words>
  <Application>Microsoft Macintosh PowerPoint</Application>
  <PresentationFormat>Widescreen</PresentationFormat>
  <Paragraphs>468</Paragraphs>
  <Slides>69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Franklin Gothic Book</vt:lpstr>
      <vt:lpstr>Franklin Gothic Medium</vt:lpstr>
      <vt:lpstr>Tahoma</vt:lpstr>
      <vt:lpstr>Office Theme</vt:lpstr>
      <vt:lpstr>PowerPoint Presentation</vt:lpstr>
      <vt:lpstr>Introductions</vt:lpstr>
      <vt:lpstr>Introductions</vt:lpstr>
      <vt:lpstr>So what’s this class about?</vt:lpstr>
      <vt:lpstr>News Article: Can an AI be Mayor?</vt:lpstr>
      <vt:lpstr>Ubiquitous computing</vt:lpstr>
      <vt:lpstr>State of the Art</vt:lpstr>
      <vt:lpstr>State of the Art</vt:lpstr>
      <vt:lpstr>State of the Art</vt:lpstr>
      <vt:lpstr>State of the Art</vt:lpstr>
      <vt:lpstr>State of the Art</vt:lpstr>
      <vt:lpstr>Terminology</vt:lpstr>
      <vt:lpstr>What AI is and is not</vt:lpstr>
      <vt:lpstr>What AI is and is not</vt:lpstr>
      <vt:lpstr>What’s In a Name? Intelligence and Learning</vt:lpstr>
      <vt:lpstr>Issues and concerns</vt:lpstr>
      <vt:lpstr>Issues and concerns</vt:lpstr>
      <vt:lpstr>Possibilities</vt:lpstr>
      <vt:lpstr>Possibilities</vt:lpstr>
      <vt:lpstr>Hope-filled future</vt:lpstr>
      <vt:lpstr>Hope-filled future?</vt:lpstr>
      <vt:lpstr>Utopia and dystopia</vt:lpstr>
      <vt:lpstr>Not techno-utopianism!</vt:lpstr>
      <vt:lpstr>Optopia</vt:lpstr>
      <vt:lpstr>Optopia</vt:lpstr>
      <vt:lpstr>Optopia</vt:lpstr>
      <vt:lpstr>break</vt:lpstr>
      <vt:lpstr>Hidden Bias</vt:lpstr>
      <vt:lpstr>ML in two minutes</vt:lpstr>
      <vt:lpstr>Classification</vt:lpstr>
      <vt:lpstr>Classification</vt:lpstr>
      <vt:lpstr>Classification issues</vt:lpstr>
      <vt:lpstr>Classification issues</vt:lpstr>
      <vt:lpstr>Bias</vt:lpstr>
      <vt:lpstr>COMPAS</vt:lpstr>
      <vt:lpstr>COMPAS</vt:lpstr>
      <vt:lpstr>Building COMPAS</vt:lpstr>
      <vt:lpstr>Fairness</vt:lpstr>
      <vt:lpstr>Accuracy</vt:lpstr>
      <vt:lpstr>Balancing fairness and accuracy</vt:lpstr>
      <vt:lpstr>Biased data</vt:lpstr>
      <vt:lpstr>Biased data</vt:lpstr>
      <vt:lpstr>Implicit bias</vt:lpstr>
      <vt:lpstr>Amazon hiring</vt:lpstr>
      <vt:lpstr>Amazon hiring</vt:lpstr>
      <vt:lpstr>Face recognition</vt:lpstr>
      <vt:lpstr>Face recognition</vt:lpstr>
      <vt:lpstr>Image classification</vt:lpstr>
      <vt:lpstr>Constructing training sets</vt:lpstr>
      <vt:lpstr>Proprietary software</vt:lpstr>
      <vt:lpstr>Proprietary software</vt:lpstr>
      <vt:lpstr>Proprietary software: voting machines</vt:lpstr>
      <vt:lpstr>Question:</vt:lpstr>
      <vt:lpstr>Question:</vt:lpstr>
      <vt:lpstr>Discussion</vt:lpstr>
      <vt:lpstr>lunch</vt:lpstr>
      <vt:lpstr>How do we imagine AI?</vt:lpstr>
      <vt:lpstr>How do we imagine AI?</vt:lpstr>
      <vt:lpstr>How do we imagine AI?</vt:lpstr>
      <vt:lpstr>How do we imagine AI?</vt:lpstr>
      <vt:lpstr>How do we imagine AI?</vt:lpstr>
      <vt:lpstr>How do we imagine AI?</vt:lpstr>
      <vt:lpstr>How do we imagine AI?</vt:lpstr>
      <vt:lpstr>Feedback loops</vt:lpstr>
      <vt:lpstr>Worldbuilding</vt:lpstr>
      <vt:lpstr>Rules</vt:lpstr>
      <vt:lpstr>Question:</vt:lpstr>
      <vt:lpstr>Prompts</vt:lpstr>
      <vt:lpstr>Future of Life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Brooks</dc:creator>
  <cp:lastModifiedBy>Christopher Brooks</cp:lastModifiedBy>
  <cp:revision>4</cp:revision>
  <dcterms:created xsi:type="dcterms:W3CDTF">2025-10-24T17:59:19Z</dcterms:created>
  <dcterms:modified xsi:type="dcterms:W3CDTF">2025-10-30T21:27:50Z</dcterms:modified>
</cp:coreProperties>
</file>